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9"/>
  </p:notesMasterIdLst>
  <p:sldIdLst>
    <p:sldId id="256" r:id="rId2"/>
    <p:sldId id="282" r:id="rId3"/>
    <p:sldId id="460" r:id="rId4"/>
    <p:sldId id="462" r:id="rId5"/>
    <p:sldId id="463" r:id="rId6"/>
    <p:sldId id="464" r:id="rId7"/>
    <p:sldId id="469" r:id="rId8"/>
    <p:sldId id="465" r:id="rId9"/>
    <p:sldId id="466" r:id="rId10"/>
    <p:sldId id="467" r:id="rId11"/>
    <p:sldId id="468" r:id="rId12"/>
    <p:sldId id="470" r:id="rId13"/>
    <p:sldId id="278" r:id="rId14"/>
    <p:sldId id="273" r:id="rId15"/>
    <p:sldId id="274" r:id="rId16"/>
    <p:sldId id="275" r:id="rId17"/>
    <p:sldId id="276"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460"/>
            <p14:sldId id="462"/>
            <p14:sldId id="463"/>
            <p14:sldId id="464"/>
            <p14:sldId id="469"/>
            <p14:sldId id="465"/>
            <p14:sldId id="466"/>
            <p14:sldId id="467"/>
            <p14:sldId id="468"/>
            <p14:sldId id="470"/>
            <p14:sldId id="278"/>
            <p14:sldId id="273"/>
            <p14:sldId id="274"/>
            <p14:sldId id="275"/>
            <p14:sldId id="27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36" autoAdjust="0"/>
    <p:restoredTop sz="94660"/>
  </p:normalViewPr>
  <p:slideViewPr>
    <p:cSldViewPr>
      <p:cViewPr varScale="1">
        <p:scale>
          <a:sx n="107" d="100"/>
          <a:sy n="107" d="100"/>
        </p:scale>
        <p:origin x="-966" y="-7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image" Target="../media/image10.wmf"/><Relationship Id="rId6" Type="http://schemas.openxmlformats.org/officeDocument/2006/relationships/image" Target="../media/image15.wmf"/><Relationship Id="rId5" Type="http://schemas.openxmlformats.org/officeDocument/2006/relationships/image" Target="../media/image14.wmf"/><Relationship Id="rId4" Type="http://schemas.openxmlformats.org/officeDocument/2006/relationships/image" Target="../media/image13.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8.wmf"/><Relationship Id="rId1" Type="http://schemas.openxmlformats.org/officeDocument/2006/relationships/image" Target="../media/image47.wmf"/><Relationship Id="rId6" Type="http://schemas.openxmlformats.org/officeDocument/2006/relationships/image" Target="../media/image52.wmf"/><Relationship Id="rId5" Type="http://schemas.openxmlformats.org/officeDocument/2006/relationships/image" Target="../media/image51.wmf"/><Relationship Id="rId4" Type="http://schemas.openxmlformats.org/officeDocument/2006/relationships/image" Target="../media/image50.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23.wmf"/><Relationship Id="rId3" Type="http://schemas.openxmlformats.org/officeDocument/2006/relationships/image" Target="../media/image18.wmf"/><Relationship Id="rId7" Type="http://schemas.openxmlformats.org/officeDocument/2006/relationships/image" Target="../media/image22.wmf"/><Relationship Id="rId2" Type="http://schemas.openxmlformats.org/officeDocument/2006/relationships/image" Target="../media/image17.wmf"/><Relationship Id="rId1" Type="http://schemas.openxmlformats.org/officeDocument/2006/relationships/image" Target="../media/image16.wmf"/><Relationship Id="rId6" Type="http://schemas.openxmlformats.org/officeDocument/2006/relationships/image" Target="../media/image21.wmf"/><Relationship Id="rId5" Type="http://schemas.openxmlformats.org/officeDocument/2006/relationships/image" Target="../media/image20.wmf"/><Relationship Id="rId4" Type="http://schemas.openxmlformats.org/officeDocument/2006/relationships/image" Target="../media/image19.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image" Target="../media/image24.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2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image" Target="../media/image30.wmf"/><Relationship Id="rId6" Type="http://schemas.openxmlformats.org/officeDocument/2006/relationships/image" Target="../media/image35.wmf"/><Relationship Id="rId5" Type="http://schemas.openxmlformats.org/officeDocument/2006/relationships/image" Target="../media/image34.wmf"/><Relationship Id="rId4" Type="http://schemas.openxmlformats.org/officeDocument/2006/relationships/image" Target="../media/image33.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wmf"/><Relationship Id="rId1" Type="http://schemas.openxmlformats.org/officeDocument/2006/relationships/image" Target="../media/image36.wmf"/><Relationship Id="rId5" Type="http://schemas.openxmlformats.org/officeDocument/2006/relationships/image" Target="../media/image40.wmf"/><Relationship Id="rId4" Type="http://schemas.openxmlformats.org/officeDocument/2006/relationships/image" Target="../media/image39.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41.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4.wmf"/><Relationship Id="rId1" Type="http://schemas.openxmlformats.org/officeDocument/2006/relationships/image" Target="../media/image43.wmf"/><Relationship Id="rId5" Type="http://schemas.openxmlformats.org/officeDocument/2006/relationships/image" Target="../media/image46.wmf"/><Relationship Id="rId4" Type="http://schemas.openxmlformats.org/officeDocument/2006/relationships/image" Target="../media/image4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2020-09-28</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smtClean="0"/>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ne 112</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Linear algebra for nanotechnology engineering</a:t>
            </a:r>
            <a:endParaRPr lang="en-US" sz="2000" i="1" dirty="0">
              <a:solidFill>
                <a:schemeClr val="bg1"/>
              </a:solidFill>
              <a:latin typeface="Georgia" panose="02040502050405020303" pitchFamily="18" charset="0"/>
              <a:cs typeface="Arial" pitchFamily="34" charset="0"/>
            </a:endParaRP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smtClean="0">
                <a:solidFill>
                  <a:schemeClr val="bg1"/>
                </a:solidFill>
                <a:latin typeface="Georgia" panose="02040502050405020303" pitchFamily="18" charset="0"/>
                <a:ea typeface="ＭＳ Ｐゴシック" charset="-128"/>
                <a:cs typeface="Arial" pitchFamily="34" charset="0"/>
              </a:rPr>
              <a:t>Douglas </a:t>
            </a:r>
            <a:r>
              <a:rPr lang="en-US" sz="1600" b="0" kern="0" dirty="0">
                <a:solidFill>
                  <a:schemeClr val="bg1"/>
                </a:solidFill>
                <a:latin typeface="Georgia" panose="02040502050405020303" pitchFamily="18" charset="0"/>
                <a:ea typeface="ＭＳ Ｐゴシック" charset="-128"/>
                <a:cs typeface="Arial" pitchFamily="34" charset="0"/>
              </a:rPr>
              <a:t>Wilhelm Harder, </a:t>
            </a:r>
            <a:r>
              <a:rPr lang="en-US" sz="1600" b="0" kern="0" dirty="0" smtClean="0">
                <a:solidFill>
                  <a:schemeClr val="bg1"/>
                </a:solidFill>
                <a:latin typeface="Georgia" panose="02040502050405020303" pitchFamily="18" charset="0"/>
                <a:ea typeface="ＭＳ Ｐゴシック" charset="-128"/>
                <a:cs typeface="Arial" pitchFamily="34" charset="0"/>
              </a:rPr>
              <a:t>LEL, </a:t>
            </a:r>
            <a:r>
              <a:rPr lang="en-US" sz="1600" b="0" kern="0" dirty="0" err="1" smtClean="0">
                <a:solidFill>
                  <a:schemeClr val="bg1"/>
                </a:solidFill>
                <a:latin typeface="Georgia" panose="02040502050405020303" pitchFamily="18" charset="0"/>
                <a:ea typeface="ＭＳ Ｐゴシック" charset="-128"/>
                <a:cs typeface="Arial" pitchFamily="34" charset="0"/>
              </a:rPr>
              <a:t>M.Math</a:t>
            </a:r>
            <a:r>
              <a:rPr lang="en-US" sz="1600" b="0" kern="0" dirty="0" smtClean="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Normed vector 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Normed vector 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CA" smtClean="0"/>
              <a:t>Normed vector spaces</a:t>
            </a:r>
            <a:endParaRPr lang="en-CA"/>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CA" smtClean="0"/>
              <a:t>Normed vector 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Footer Placeholder 5"/>
          <p:cNvSpPr>
            <a:spLocks noGrp="1"/>
          </p:cNvSpPr>
          <p:nvPr>
            <p:ph type="ftr" sz="quarter" idx="11"/>
          </p:nvPr>
        </p:nvSpPr>
        <p:spPr/>
        <p:txBody>
          <a:bodyPr/>
          <a:lstStyle/>
          <a:p>
            <a:r>
              <a:rPr lang="en-CA" smtClean="0"/>
              <a:t>Normed vector spaces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8" name="Footer Placeholder 7"/>
          <p:cNvSpPr>
            <a:spLocks noGrp="1"/>
          </p:cNvSpPr>
          <p:nvPr>
            <p:ph type="ftr" sz="quarter" idx="11"/>
          </p:nvPr>
        </p:nvSpPr>
        <p:spPr/>
        <p:txBody>
          <a:bodyPr/>
          <a:lstStyle/>
          <a:p>
            <a:r>
              <a:rPr lang="en-CA" smtClean="0"/>
              <a:t>Normed vector spaces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4" name="Footer Placeholder 3"/>
          <p:cNvSpPr>
            <a:spLocks noGrp="1"/>
          </p:cNvSpPr>
          <p:nvPr>
            <p:ph type="ftr" sz="quarter" idx="11"/>
          </p:nvPr>
        </p:nvSpPr>
        <p:spPr/>
        <p:txBody>
          <a:bodyPr/>
          <a:lstStyle/>
          <a:p>
            <a:r>
              <a:rPr lang="en-CA" smtClean="0"/>
              <a:t>Normed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smtClean="0"/>
              <a:t>Normed vector spaces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Normed vector spaces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Normed vector spaces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3"/>
          </p:nvPr>
        </p:nvSpPr>
        <p:spPr>
          <a:xfrm>
            <a:off x="3505200" y="76200"/>
            <a:ext cx="480060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CA" smtClean="0"/>
              <a:t>Normed vector spaces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33.bin"/><Relationship Id="rId3" Type="http://schemas.microsoft.com/office/2007/relationships/media" Target="../media/media10.wav"/><Relationship Id="rId7" Type="http://schemas.openxmlformats.org/officeDocument/2006/relationships/image" Target="../media/image41.wmf"/><Relationship Id="rId2" Type="http://schemas.openxmlformats.org/officeDocument/2006/relationships/tags" Target="../tags/tag7.xml"/><Relationship Id="rId1" Type="http://schemas.openxmlformats.org/officeDocument/2006/relationships/vmlDrawing" Target="../drawings/vmlDrawing8.vml"/><Relationship Id="rId6" Type="http://schemas.openxmlformats.org/officeDocument/2006/relationships/oleObject" Target="../embeddings/oleObject32.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10.wav"/><Relationship Id="rId9" Type="http://schemas.openxmlformats.org/officeDocument/2006/relationships/image" Target="../media/image42.wmf"/></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35.bin"/><Relationship Id="rId13" Type="http://schemas.openxmlformats.org/officeDocument/2006/relationships/image" Target="../media/image45.wmf"/><Relationship Id="rId3" Type="http://schemas.microsoft.com/office/2007/relationships/media" Target="../media/media11.wav"/><Relationship Id="rId7" Type="http://schemas.openxmlformats.org/officeDocument/2006/relationships/image" Target="../media/image43.wmf"/><Relationship Id="rId12" Type="http://schemas.openxmlformats.org/officeDocument/2006/relationships/oleObject" Target="../embeddings/oleObject37.bin"/><Relationship Id="rId2" Type="http://schemas.openxmlformats.org/officeDocument/2006/relationships/tags" Target="../tags/tag8.xml"/><Relationship Id="rId16" Type="http://schemas.openxmlformats.org/officeDocument/2006/relationships/image" Target="../media/image8.png"/><Relationship Id="rId1" Type="http://schemas.openxmlformats.org/officeDocument/2006/relationships/vmlDrawing" Target="../drawings/vmlDrawing9.vml"/><Relationship Id="rId6" Type="http://schemas.openxmlformats.org/officeDocument/2006/relationships/oleObject" Target="../embeddings/oleObject34.bin"/><Relationship Id="rId11" Type="http://schemas.openxmlformats.org/officeDocument/2006/relationships/image" Target="../media/image41.wmf"/><Relationship Id="rId5" Type="http://schemas.openxmlformats.org/officeDocument/2006/relationships/slideLayout" Target="../slideLayouts/slideLayout2.xml"/><Relationship Id="rId15" Type="http://schemas.openxmlformats.org/officeDocument/2006/relationships/image" Target="../media/image46.wmf"/><Relationship Id="rId10" Type="http://schemas.openxmlformats.org/officeDocument/2006/relationships/oleObject" Target="../embeddings/oleObject36.bin"/><Relationship Id="rId4" Type="http://schemas.openxmlformats.org/officeDocument/2006/relationships/audio" Target="../media/media11.wav"/><Relationship Id="rId9" Type="http://schemas.openxmlformats.org/officeDocument/2006/relationships/image" Target="../media/image44.wmf"/><Relationship Id="rId14" Type="http://schemas.openxmlformats.org/officeDocument/2006/relationships/oleObject" Target="../embeddings/oleObject38.bin"/></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40.bin"/><Relationship Id="rId13" Type="http://schemas.openxmlformats.org/officeDocument/2006/relationships/image" Target="../media/image50.wmf"/><Relationship Id="rId18" Type="http://schemas.openxmlformats.org/officeDocument/2006/relationships/image" Target="../media/image8.png"/><Relationship Id="rId3" Type="http://schemas.microsoft.com/office/2007/relationships/media" Target="../media/media12.wav"/><Relationship Id="rId7" Type="http://schemas.openxmlformats.org/officeDocument/2006/relationships/image" Target="../media/image47.wmf"/><Relationship Id="rId12" Type="http://schemas.openxmlformats.org/officeDocument/2006/relationships/oleObject" Target="../embeddings/oleObject42.bin"/><Relationship Id="rId17" Type="http://schemas.openxmlformats.org/officeDocument/2006/relationships/image" Target="../media/image52.wmf"/><Relationship Id="rId2" Type="http://schemas.openxmlformats.org/officeDocument/2006/relationships/tags" Target="../tags/tag9.xml"/><Relationship Id="rId16" Type="http://schemas.openxmlformats.org/officeDocument/2006/relationships/oleObject" Target="../embeddings/oleObject44.bin"/><Relationship Id="rId1" Type="http://schemas.openxmlformats.org/officeDocument/2006/relationships/vmlDrawing" Target="../drawings/vmlDrawing10.vml"/><Relationship Id="rId6" Type="http://schemas.openxmlformats.org/officeDocument/2006/relationships/oleObject" Target="../embeddings/oleObject39.bin"/><Relationship Id="rId11" Type="http://schemas.openxmlformats.org/officeDocument/2006/relationships/image" Target="../media/image49.wmf"/><Relationship Id="rId5" Type="http://schemas.openxmlformats.org/officeDocument/2006/relationships/slideLayout" Target="../slideLayouts/slideLayout2.xml"/><Relationship Id="rId15" Type="http://schemas.openxmlformats.org/officeDocument/2006/relationships/image" Target="../media/image51.wmf"/><Relationship Id="rId10" Type="http://schemas.openxmlformats.org/officeDocument/2006/relationships/oleObject" Target="../embeddings/oleObject41.bin"/><Relationship Id="rId4" Type="http://schemas.openxmlformats.org/officeDocument/2006/relationships/audio" Target="../media/media12.wav"/><Relationship Id="rId9" Type="http://schemas.openxmlformats.org/officeDocument/2006/relationships/image" Target="../media/image48.wmf"/><Relationship Id="rId14" Type="http://schemas.openxmlformats.org/officeDocument/2006/relationships/oleObject" Target="../embeddings/oleObject43.bin"/></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13.wmf"/><Relationship Id="rId18" Type="http://schemas.openxmlformats.org/officeDocument/2006/relationships/image" Target="../media/image8.png"/><Relationship Id="rId3" Type="http://schemas.microsoft.com/office/2007/relationships/media" Target="../media/media3.wav"/><Relationship Id="rId7" Type="http://schemas.openxmlformats.org/officeDocument/2006/relationships/image" Target="../media/image10.wmf"/><Relationship Id="rId12" Type="http://schemas.openxmlformats.org/officeDocument/2006/relationships/oleObject" Target="../embeddings/oleObject4.bin"/><Relationship Id="rId17" Type="http://schemas.openxmlformats.org/officeDocument/2006/relationships/image" Target="../media/image15.wmf"/><Relationship Id="rId2" Type="http://schemas.openxmlformats.org/officeDocument/2006/relationships/tags" Target="../tags/tag1.xml"/><Relationship Id="rId16" Type="http://schemas.openxmlformats.org/officeDocument/2006/relationships/oleObject" Target="../embeddings/oleObject6.bin"/><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2.wmf"/><Relationship Id="rId5" Type="http://schemas.openxmlformats.org/officeDocument/2006/relationships/slideLayout" Target="../slideLayouts/slideLayout2.xml"/><Relationship Id="rId15" Type="http://schemas.openxmlformats.org/officeDocument/2006/relationships/image" Target="../media/image14.wmf"/><Relationship Id="rId10" Type="http://schemas.openxmlformats.org/officeDocument/2006/relationships/oleObject" Target="../embeddings/oleObject3.bin"/><Relationship Id="rId4" Type="http://schemas.openxmlformats.org/officeDocument/2006/relationships/audio" Target="../media/media3.wav"/><Relationship Id="rId9" Type="http://schemas.openxmlformats.org/officeDocument/2006/relationships/image" Target="../media/image11.wmf"/><Relationship Id="rId14" Type="http://schemas.openxmlformats.org/officeDocument/2006/relationships/oleObject" Target="../embeddings/oleObject5.bin"/></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19.wmf"/><Relationship Id="rId18" Type="http://schemas.openxmlformats.org/officeDocument/2006/relationships/oleObject" Target="../embeddings/oleObject13.bin"/><Relationship Id="rId3" Type="http://schemas.microsoft.com/office/2007/relationships/media" Target="../media/media4.wav"/><Relationship Id="rId21" Type="http://schemas.openxmlformats.org/officeDocument/2006/relationships/image" Target="../media/image23.wmf"/><Relationship Id="rId7" Type="http://schemas.openxmlformats.org/officeDocument/2006/relationships/image" Target="../media/image16.wmf"/><Relationship Id="rId12" Type="http://schemas.openxmlformats.org/officeDocument/2006/relationships/oleObject" Target="../embeddings/oleObject10.bin"/><Relationship Id="rId17" Type="http://schemas.openxmlformats.org/officeDocument/2006/relationships/image" Target="../media/image21.wmf"/><Relationship Id="rId2" Type="http://schemas.openxmlformats.org/officeDocument/2006/relationships/tags" Target="../tags/tag2.xml"/><Relationship Id="rId16" Type="http://schemas.openxmlformats.org/officeDocument/2006/relationships/oleObject" Target="../embeddings/oleObject12.bin"/><Relationship Id="rId20" Type="http://schemas.openxmlformats.org/officeDocument/2006/relationships/oleObject" Target="../embeddings/oleObject14.bin"/><Relationship Id="rId1" Type="http://schemas.openxmlformats.org/officeDocument/2006/relationships/vmlDrawing" Target="../drawings/vmlDrawing2.vml"/><Relationship Id="rId6" Type="http://schemas.openxmlformats.org/officeDocument/2006/relationships/oleObject" Target="../embeddings/oleObject7.bin"/><Relationship Id="rId11" Type="http://schemas.openxmlformats.org/officeDocument/2006/relationships/image" Target="../media/image18.wmf"/><Relationship Id="rId5" Type="http://schemas.openxmlformats.org/officeDocument/2006/relationships/slideLayout" Target="../slideLayouts/slideLayout2.xml"/><Relationship Id="rId15" Type="http://schemas.openxmlformats.org/officeDocument/2006/relationships/image" Target="../media/image20.wmf"/><Relationship Id="rId10" Type="http://schemas.openxmlformats.org/officeDocument/2006/relationships/oleObject" Target="../embeddings/oleObject9.bin"/><Relationship Id="rId19" Type="http://schemas.openxmlformats.org/officeDocument/2006/relationships/image" Target="../media/image22.wmf"/><Relationship Id="rId4" Type="http://schemas.openxmlformats.org/officeDocument/2006/relationships/audio" Target="../media/media4.wav"/><Relationship Id="rId9" Type="http://schemas.openxmlformats.org/officeDocument/2006/relationships/image" Target="../media/image17.wmf"/><Relationship Id="rId14" Type="http://schemas.openxmlformats.org/officeDocument/2006/relationships/oleObject" Target="../embeddings/oleObject11.bin"/><Relationship Id="rId22"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16.bin"/><Relationship Id="rId3" Type="http://schemas.microsoft.com/office/2007/relationships/media" Target="../media/media5.wav"/><Relationship Id="rId7" Type="http://schemas.openxmlformats.org/officeDocument/2006/relationships/image" Target="../media/image24.wmf"/><Relationship Id="rId12" Type="http://schemas.openxmlformats.org/officeDocument/2006/relationships/image" Target="../media/image8.png"/><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oleObject" Target="../embeddings/oleObject15.bin"/><Relationship Id="rId11" Type="http://schemas.openxmlformats.org/officeDocument/2006/relationships/image" Target="../media/image26.wmf"/><Relationship Id="rId5" Type="http://schemas.openxmlformats.org/officeDocument/2006/relationships/slideLayout" Target="../slideLayouts/slideLayout2.xml"/><Relationship Id="rId10" Type="http://schemas.openxmlformats.org/officeDocument/2006/relationships/oleObject" Target="../embeddings/oleObject17.bin"/><Relationship Id="rId4" Type="http://schemas.openxmlformats.org/officeDocument/2006/relationships/audio" Target="../media/media5.wav"/><Relationship Id="rId9" Type="http://schemas.openxmlformats.org/officeDocument/2006/relationships/image" Target="../media/image25.wmf"/></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9.bin"/><Relationship Id="rId3" Type="http://schemas.microsoft.com/office/2007/relationships/media" Target="../media/media6.wav"/><Relationship Id="rId7" Type="http://schemas.openxmlformats.org/officeDocument/2006/relationships/image" Target="../media/image27.wmf"/><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oleObject" Target="../embeddings/oleObject18.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6.wav"/><Relationship Id="rId9" Type="http://schemas.openxmlformats.org/officeDocument/2006/relationships/image" Target="../media/image28.wmf"/></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7" Type="http://schemas.openxmlformats.org/officeDocument/2006/relationships/image" Target="../media/image8.png"/><Relationship Id="rId2" Type="http://schemas.microsoft.com/office/2007/relationships/media" Target="../media/media7.wav"/><Relationship Id="rId1" Type="http://schemas.openxmlformats.org/officeDocument/2006/relationships/vmlDrawing" Target="../drawings/vmlDrawing5.vml"/><Relationship Id="rId6" Type="http://schemas.openxmlformats.org/officeDocument/2006/relationships/image" Target="../media/image29.wmf"/><Relationship Id="rId5" Type="http://schemas.openxmlformats.org/officeDocument/2006/relationships/oleObject" Target="../embeddings/oleObject20.bin"/><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22.bin"/><Relationship Id="rId13" Type="http://schemas.openxmlformats.org/officeDocument/2006/relationships/image" Target="../media/image33.wmf"/><Relationship Id="rId18" Type="http://schemas.openxmlformats.org/officeDocument/2006/relationships/image" Target="../media/image8.png"/><Relationship Id="rId3" Type="http://schemas.microsoft.com/office/2007/relationships/media" Target="../media/media8.wav"/><Relationship Id="rId7" Type="http://schemas.openxmlformats.org/officeDocument/2006/relationships/image" Target="../media/image30.wmf"/><Relationship Id="rId12" Type="http://schemas.openxmlformats.org/officeDocument/2006/relationships/oleObject" Target="../embeddings/oleObject24.bin"/><Relationship Id="rId17" Type="http://schemas.openxmlformats.org/officeDocument/2006/relationships/image" Target="../media/image35.wmf"/><Relationship Id="rId2" Type="http://schemas.openxmlformats.org/officeDocument/2006/relationships/tags" Target="../tags/tag5.xml"/><Relationship Id="rId16" Type="http://schemas.openxmlformats.org/officeDocument/2006/relationships/oleObject" Target="../embeddings/oleObject26.bin"/><Relationship Id="rId1" Type="http://schemas.openxmlformats.org/officeDocument/2006/relationships/vmlDrawing" Target="../drawings/vmlDrawing6.vml"/><Relationship Id="rId6" Type="http://schemas.openxmlformats.org/officeDocument/2006/relationships/oleObject" Target="../embeddings/oleObject21.bin"/><Relationship Id="rId11" Type="http://schemas.openxmlformats.org/officeDocument/2006/relationships/image" Target="../media/image32.wmf"/><Relationship Id="rId5" Type="http://schemas.openxmlformats.org/officeDocument/2006/relationships/slideLayout" Target="../slideLayouts/slideLayout2.xml"/><Relationship Id="rId15" Type="http://schemas.openxmlformats.org/officeDocument/2006/relationships/image" Target="../media/image34.wmf"/><Relationship Id="rId10" Type="http://schemas.openxmlformats.org/officeDocument/2006/relationships/oleObject" Target="../embeddings/oleObject23.bin"/><Relationship Id="rId4" Type="http://schemas.openxmlformats.org/officeDocument/2006/relationships/audio" Target="../media/media8.wav"/><Relationship Id="rId9" Type="http://schemas.openxmlformats.org/officeDocument/2006/relationships/image" Target="../media/image31.wmf"/><Relationship Id="rId14" Type="http://schemas.openxmlformats.org/officeDocument/2006/relationships/oleObject" Target="../embeddings/oleObject25.bin"/></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28.bin"/><Relationship Id="rId13" Type="http://schemas.openxmlformats.org/officeDocument/2006/relationships/image" Target="../media/image39.wmf"/><Relationship Id="rId3" Type="http://schemas.microsoft.com/office/2007/relationships/media" Target="../media/media9.wav"/><Relationship Id="rId7" Type="http://schemas.openxmlformats.org/officeDocument/2006/relationships/image" Target="../media/image36.wmf"/><Relationship Id="rId12" Type="http://schemas.openxmlformats.org/officeDocument/2006/relationships/oleObject" Target="../embeddings/oleObject30.bin"/><Relationship Id="rId2" Type="http://schemas.openxmlformats.org/officeDocument/2006/relationships/tags" Target="../tags/tag6.xml"/><Relationship Id="rId16" Type="http://schemas.openxmlformats.org/officeDocument/2006/relationships/image" Target="../media/image8.png"/><Relationship Id="rId1" Type="http://schemas.openxmlformats.org/officeDocument/2006/relationships/vmlDrawing" Target="../drawings/vmlDrawing7.vml"/><Relationship Id="rId6" Type="http://schemas.openxmlformats.org/officeDocument/2006/relationships/oleObject" Target="../embeddings/oleObject27.bin"/><Relationship Id="rId11" Type="http://schemas.openxmlformats.org/officeDocument/2006/relationships/image" Target="../media/image38.wmf"/><Relationship Id="rId5" Type="http://schemas.openxmlformats.org/officeDocument/2006/relationships/slideLayout" Target="../slideLayouts/slideLayout2.xml"/><Relationship Id="rId15" Type="http://schemas.openxmlformats.org/officeDocument/2006/relationships/image" Target="../media/image40.wmf"/><Relationship Id="rId10" Type="http://schemas.openxmlformats.org/officeDocument/2006/relationships/oleObject" Target="../embeddings/oleObject29.bin"/><Relationship Id="rId4" Type="http://schemas.openxmlformats.org/officeDocument/2006/relationships/audio" Target="../media/media9.wav"/><Relationship Id="rId9" Type="http://schemas.openxmlformats.org/officeDocument/2006/relationships/image" Target="../media/image37.wmf"/><Relationship Id="rId14" Type="http://schemas.openxmlformats.org/officeDocument/2006/relationships/oleObject" Target="../embeddings/oleObject3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4.1 The 2-norm for</a:t>
            </a:r>
            <a:br>
              <a:rPr lang="en-US" dirty="0" smtClean="0"/>
            </a:br>
            <a:r>
              <a:rPr lang="en-US" dirty="0" smtClean="0"/>
              <a:t>finite-dimensional vectors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8627"/>
    </mc:Choice>
    <mc:Fallback>
      <p:transition spd="slow" advTm="8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Properties of norms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What are the useful properties of 2-norms?</a:t>
            </a:r>
          </a:p>
          <a:p>
            <a:pPr lvl="1"/>
            <a:r>
              <a:rPr lang="en-US" dirty="0" smtClean="0"/>
              <a:t>Finally, recall from complex numbers</a:t>
            </a:r>
          </a:p>
          <a:p>
            <a:pPr marL="457200" lvl="1" indent="0">
              <a:buNone/>
            </a:pPr>
            <a:r>
              <a:rPr lang="en-US" dirty="0"/>
              <a:t>	</a:t>
            </a:r>
            <a:r>
              <a:rPr lang="en-US" dirty="0" smtClean="0"/>
              <a:t>The absolute value of the sum of two complex numbers</a:t>
            </a:r>
            <a:br>
              <a:rPr lang="en-US" dirty="0" smtClean="0"/>
            </a:br>
            <a:r>
              <a:rPr lang="en-US" dirty="0" smtClean="0"/>
              <a:t>		cannot be greater than the sum of the absolute values </a:t>
            </a:r>
          </a:p>
          <a:p>
            <a:pPr marL="457200" lvl="1" indent="0">
              <a:buNone/>
            </a:pPr>
            <a:endParaRPr lang="en-US" dirty="0"/>
          </a:p>
          <a:p>
            <a:pPr marL="457200" lvl="1" indent="0">
              <a:buNone/>
            </a:pPr>
            <a:endParaRPr lang="en-US" dirty="0" smtClean="0"/>
          </a:p>
          <a:p>
            <a:pPr lvl="1"/>
            <a:r>
              <a:rPr lang="en-US" dirty="0" smtClean="0"/>
              <a:t>Similarly, the 2-norm of the sum of two vectors</a:t>
            </a:r>
          </a:p>
          <a:p>
            <a:pPr marL="457200" lvl="1" indent="0">
              <a:buNone/>
            </a:pPr>
            <a:r>
              <a:rPr lang="en-US" dirty="0" smtClean="0"/>
              <a:t>		cannot be greater than the sum of the </a:t>
            </a:r>
            <a:r>
              <a:rPr lang="en-US" dirty="0" smtClean="0"/>
              <a:t>2-norms </a:t>
            </a:r>
            <a:br>
              <a:rPr lang="en-US" dirty="0" smtClean="0"/>
            </a:br>
            <a:r>
              <a:rPr lang="en-US" dirty="0" smtClean="0"/>
              <a:t>          	of those vectors:</a:t>
            </a:r>
            <a:endParaRPr lang="en-US" dirty="0" smtClean="0"/>
          </a:p>
          <a:p>
            <a:pPr lvl="1"/>
            <a:endParaRPr lang="en-US" dirty="0"/>
          </a:p>
          <a:p>
            <a:pPr marL="457200" lvl="1" indent="0">
              <a:buNone/>
            </a:pPr>
            <a:endParaRPr lang="en-US" dirty="0" smtClean="0"/>
          </a:p>
        </p:txBody>
      </p:sp>
      <p:sp>
        <p:nvSpPr>
          <p:cNvPr id="4" name="Footer Placeholder 3"/>
          <p:cNvSpPr>
            <a:spLocks noGrp="1"/>
          </p:cNvSpPr>
          <p:nvPr>
            <p:ph type="ftr" sz="quarter" idx="11"/>
          </p:nvPr>
        </p:nvSpPr>
        <p:spPr/>
        <p:txBody>
          <a:bodyPr/>
          <a:lstStyle/>
          <a:p>
            <a:r>
              <a:rPr lang="en-CA" smtClean="0"/>
              <a:t>Normed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10</a:t>
            </a:fld>
            <a:endParaRPr lang="en-CA"/>
          </a:p>
        </p:txBody>
      </p:sp>
      <p:graphicFrame>
        <p:nvGraphicFramePr>
          <p:cNvPr id="16" name="Object 15"/>
          <p:cNvGraphicFramePr>
            <a:graphicFrameLocks noChangeAspect="1"/>
          </p:cNvGraphicFramePr>
          <p:nvPr>
            <p:extLst>
              <p:ext uri="{D42A27DB-BD31-4B8C-83A1-F6EECF244321}">
                <p14:modId xmlns:p14="http://schemas.microsoft.com/office/powerpoint/2010/main" val="3942999908"/>
              </p:ext>
            </p:extLst>
          </p:nvPr>
        </p:nvGraphicFramePr>
        <p:xfrm>
          <a:off x="3124200" y="5181600"/>
          <a:ext cx="2457450" cy="404812"/>
        </p:xfrm>
        <a:graphic>
          <a:graphicData uri="http://schemas.openxmlformats.org/presentationml/2006/ole">
            <mc:AlternateContent xmlns:mc="http://schemas.openxmlformats.org/markup-compatibility/2006">
              <mc:Choice xmlns:v="urn:schemas-microsoft-com:vml" Requires="v">
                <p:oleObj spid="_x0000_s202770" name="Equation" r:id="rId6" imgW="2070000" imgH="368280" progId="Equation.DSMT4">
                  <p:embed/>
                </p:oleObj>
              </mc:Choice>
              <mc:Fallback>
                <p:oleObj name="Equation" r:id="rId6" imgW="2070000" imgH="368280" progId="Equation.DSMT4">
                  <p:embed/>
                  <p:pic>
                    <p:nvPicPr>
                      <p:cNvPr id="0" name=""/>
                      <p:cNvPicPr>
                        <a:picLocks noChangeAspect="1" noChangeArrowheads="1"/>
                      </p:cNvPicPr>
                      <p:nvPr/>
                    </p:nvPicPr>
                    <p:blipFill>
                      <a:blip r:embed="rId7"/>
                      <a:srcRect/>
                      <a:stretch>
                        <a:fillRect/>
                      </a:stretch>
                    </p:blipFill>
                    <p:spPr bwMode="auto">
                      <a:xfrm>
                        <a:off x="3124200" y="5181600"/>
                        <a:ext cx="2457450"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486038931"/>
              </p:ext>
            </p:extLst>
          </p:nvPr>
        </p:nvGraphicFramePr>
        <p:xfrm>
          <a:off x="3505200" y="3200400"/>
          <a:ext cx="1870075" cy="390525"/>
        </p:xfrm>
        <a:graphic>
          <a:graphicData uri="http://schemas.openxmlformats.org/presentationml/2006/ole">
            <mc:AlternateContent xmlns:mc="http://schemas.openxmlformats.org/markup-compatibility/2006">
              <mc:Choice xmlns:v="urn:schemas-microsoft-com:vml" Requires="v">
                <p:oleObj spid="_x0000_s202771" name="Equation" r:id="rId8" imgW="1574640" imgH="355320" progId="Equation.DSMT4">
                  <p:embed/>
                </p:oleObj>
              </mc:Choice>
              <mc:Fallback>
                <p:oleObj name="Equation" r:id="rId8" imgW="1574640" imgH="355320" progId="Equation.DSMT4">
                  <p:embed/>
                  <p:pic>
                    <p:nvPicPr>
                      <p:cNvPr id="0" name=""/>
                      <p:cNvPicPr>
                        <a:picLocks noChangeAspect="1" noChangeArrowheads="1"/>
                      </p:cNvPicPr>
                      <p:nvPr/>
                    </p:nvPicPr>
                    <p:blipFill>
                      <a:blip r:embed="rId9"/>
                      <a:srcRect/>
                      <a:stretch>
                        <a:fillRect/>
                      </a:stretch>
                    </p:blipFill>
                    <p:spPr bwMode="auto">
                      <a:xfrm>
                        <a:off x="3505200" y="3200400"/>
                        <a:ext cx="187007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080698267"/>
      </p:ext>
    </p:extLst>
  </p:cSld>
  <p:clrMapOvr>
    <a:masterClrMapping/>
  </p:clrMapOvr>
  <mc:AlternateContent xmlns:mc="http://schemas.openxmlformats.org/markup-compatibility/2006">
    <mc:Choice xmlns:p14="http://schemas.microsoft.com/office/powerpoint/2010/main" Requires="p14">
      <p:transition spd="slow" p14:dur="2000" advTm="56530"/>
    </mc:Choice>
    <mc:Fallback>
      <p:transition spd="slow" advTm="56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Properties of norms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Thus, the recognized useful properties of the 2-norm include:</a:t>
            </a:r>
          </a:p>
          <a:p>
            <a:endParaRPr lang="en-US" dirty="0"/>
          </a:p>
          <a:p>
            <a:pPr marL="0" indent="0">
              <a:buNone/>
            </a:pPr>
            <a:r>
              <a:rPr lang="en-US" dirty="0" smtClean="0"/>
              <a:t>		and                    if and only if</a:t>
            </a:r>
          </a:p>
          <a:p>
            <a:pPr marL="0" indent="0">
              <a:buNone/>
            </a:pPr>
            <a:endParaRPr lang="en-US" dirty="0"/>
          </a:p>
          <a:p>
            <a:pPr marL="0" indent="0">
              <a:buNone/>
            </a:pPr>
            <a:r>
              <a:rPr lang="en-US" dirty="0" smtClean="0"/>
              <a:t>  </a:t>
            </a:r>
          </a:p>
        </p:txBody>
      </p:sp>
      <p:sp>
        <p:nvSpPr>
          <p:cNvPr id="4" name="Footer Placeholder 3"/>
          <p:cNvSpPr>
            <a:spLocks noGrp="1"/>
          </p:cNvSpPr>
          <p:nvPr>
            <p:ph type="ftr" sz="quarter" idx="11"/>
          </p:nvPr>
        </p:nvSpPr>
        <p:spPr/>
        <p:txBody>
          <a:bodyPr/>
          <a:lstStyle/>
          <a:p>
            <a:r>
              <a:rPr lang="en-CA" smtClean="0"/>
              <a:t>Normed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11</a:t>
            </a:fld>
            <a:endParaRPr lang="en-CA"/>
          </a:p>
        </p:txBody>
      </p:sp>
      <p:graphicFrame>
        <p:nvGraphicFramePr>
          <p:cNvPr id="16" name="Object 15"/>
          <p:cNvGraphicFramePr>
            <a:graphicFrameLocks noChangeAspect="1"/>
          </p:cNvGraphicFramePr>
          <p:nvPr>
            <p:extLst>
              <p:ext uri="{D42A27DB-BD31-4B8C-83A1-F6EECF244321}">
                <p14:modId xmlns:p14="http://schemas.microsoft.com/office/powerpoint/2010/main" val="3686556991"/>
              </p:ext>
            </p:extLst>
          </p:nvPr>
        </p:nvGraphicFramePr>
        <p:xfrm>
          <a:off x="1295400" y="2464904"/>
          <a:ext cx="965200" cy="404813"/>
        </p:xfrm>
        <a:graphic>
          <a:graphicData uri="http://schemas.openxmlformats.org/presentationml/2006/ole">
            <mc:AlternateContent xmlns:mc="http://schemas.openxmlformats.org/markup-compatibility/2006">
              <mc:Choice xmlns:v="urn:schemas-microsoft-com:vml" Requires="v">
                <p:oleObj spid="_x0000_s205860" name="Equation" r:id="rId6" imgW="812520" imgH="368280" progId="Equation.DSMT4">
                  <p:embed/>
                </p:oleObj>
              </mc:Choice>
              <mc:Fallback>
                <p:oleObj name="Equation" r:id="rId6" imgW="812520" imgH="368280" progId="Equation.DSMT4">
                  <p:embed/>
                  <p:pic>
                    <p:nvPicPr>
                      <p:cNvPr id="0" name=""/>
                      <p:cNvPicPr>
                        <a:picLocks noChangeAspect="1" noChangeArrowheads="1"/>
                      </p:cNvPicPr>
                      <p:nvPr/>
                    </p:nvPicPr>
                    <p:blipFill>
                      <a:blip r:embed="rId7"/>
                      <a:srcRect/>
                      <a:stretch>
                        <a:fillRect/>
                      </a:stretch>
                    </p:blipFill>
                    <p:spPr bwMode="auto">
                      <a:xfrm>
                        <a:off x="1295400" y="2464904"/>
                        <a:ext cx="9652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075126942"/>
              </p:ext>
            </p:extLst>
          </p:nvPr>
        </p:nvGraphicFramePr>
        <p:xfrm>
          <a:off x="1229140" y="3100387"/>
          <a:ext cx="1793875" cy="404813"/>
        </p:xfrm>
        <a:graphic>
          <a:graphicData uri="http://schemas.openxmlformats.org/presentationml/2006/ole">
            <mc:AlternateContent xmlns:mc="http://schemas.openxmlformats.org/markup-compatibility/2006">
              <mc:Choice xmlns:v="urn:schemas-microsoft-com:vml" Requires="v">
                <p:oleObj spid="_x0000_s205861" name="Equation" r:id="rId8" imgW="1511280" imgH="368280" progId="Equation.DSMT4">
                  <p:embed/>
                </p:oleObj>
              </mc:Choice>
              <mc:Fallback>
                <p:oleObj name="Equation" r:id="rId8" imgW="1511280" imgH="368280" progId="Equation.DSMT4">
                  <p:embed/>
                  <p:pic>
                    <p:nvPicPr>
                      <p:cNvPr id="0" name=""/>
                      <p:cNvPicPr>
                        <a:picLocks noChangeAspect="1" noChangeArrowheads="1"/>
                      </p:cNvPicPr>
                      <p:nvPr/>
                    </p:nvPicPr>
                    <p:blipFill>
                      <a:blip r:embed="rId9"/>
                      <a:srcRect/>
                      <a:stretch>
                        <a:fillRect/>
                      </a:stretch>
                    </p:blipFill>
                    <p:spPr bwMode="auto">
                      <a:xfrm>
                        <a:off x="1229140" y="3100387"/>
                        <a:ext cx="1793875"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667942061"/>
              </p:ext>
            </p:extLst>
          </p:nvPr>
        </p:nvGraphicFramePr>
        <p:xfrm>
          <a:off x="1066800" y="3733800"/>
          <a:ext cx="2457450" cy="404812"/>
        </p:xfrm>
        <a:graphic>
          <a:graphicData uri="http://schemas.openxmlformats.org/presentationml/2006/ole">
            <mc:AlternateContent xmlns:mc="http://schemas.openxmlformats.org/markup-compatibility/2006">
              <mc:Choice xmlns:v="urn:schemas-microsoft-com:vml" Requires="v">
                <p:oleObj spid="_x0000_s205862" name="Equation" r:id="rId10" imgW="2070000" imgH="368280" progId="Equation.DSMT4">
                  <p:embed/>
                </p:oleObj>
              </mc:Choice>
              <mc:Fallback>
                <p:oleObj name="Equation" r:id="rId10" imgW="2070000" imgH="368280" progId="Equation.DSMT4">
                  <p:embed/>
                  <p:pic>
                    <p:nvPicPr>
                      <p:cNvPr id="0" name=""/>
                      <p:cNvPicPr>
                        <a:picLocks noChangeAspect="1" noChangeArrowheads="1"/>
                      </p:cNvPicPr>
                      <p:nvPr/>
                    </p:nvPicPr>
                    <p:blipFill>
                      <a:blip r:embed="rId11"/>
                      <a:srcRect/>
                      <a:stretch>
                        <a:fillRect/>
                      </a:stretch>
                    </p:blipFill>
                    <p:spPr bwMode="auto">
                      <a:xfrm>
                        <a:off x="1066800" y="3733800"/>
                        <a:ext cx="2457450"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472798079"/>
              </p:ext>
            </p:extLst>
          </p:nvPr>
        </p:nvGraphicFramePr>
        <p:xfrm>
          <a:off x="2971800" y="2438400"/>
          <a:ext cx="965200" cy="404813"/>
        </p:xfrm>
        <a:graphic>
          <a:graphicData uri="http://schemas.openxmlformats.org/presentationml/2006/ole">
            <mc:AlternateContent xmlns:mc="http://schemas.openxmlformats.org/markup-compatibility/2006">
              <mc:Choice xmlns:v="urn:schemas-microsoft-com:vml" Requires="v">
                <p:oleObj spid="_x0000_s205863" name="Equation" r:id="rId12" imgW="812520" imgH="368280" progId="Equation.DSMT4">
                  <p:embed/>
                </p:oleObj>
              </mc:Choice>
              <mc:Fallback>
                <p:oleObj name="Equation" r:id="rId12" imgW="812520" imgH="368280" progId="Equation.DSMT4">
                  <p:embed/>
                  <p:pic>
                    <p:nvPicPr>
                      <p:cNvPr id="0" name=""/>
                      <p:cNvPicPr>
                        <a:picLocks noChangeAspect="1" noChangeArrowheads="1"/>
                      </p:cNvPicPr>
                      <p:nvPr/>
                    </p:nvPicPr>
                    <p:blipFill>
                      <a:blip r:embed="rId13"/>
                      <a:srcRect/>
                      <a:stretch>
                        <a:fillRect/>
                      </a:stretch>
                    </p:blipFill>
                    <p:spPr bwMode="auto">
                      <a:xfrm>
                        <a:off x="2971800" y="2438400"/>
                        <a:ext cx="9652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40237094"/>
              </p:ext>
            </p:extLst>
          </p:nvPr>
        </p:nvGraphicFramePr>
        <p:xfrm>
          <a:off x="5675244" y="2478156"/>
          <a:ext cx="663575" cy="265113"/>
        </p:xfrm>
        <a:graphic>
          <a:graphicData uri="http://schemas.openxmlformats.org/presentationml/2006/ole">
            <mc:AlternateContent xmlns:mc="http://schemas.openxmlformats.org/markup-compatibility/2006">
              <mc:Choice xmlns:v="urn:schemas-microsoft-com:vml" Requires="v">
                <p:oleObj spid="_x0000_s205864" name="Equation" r:id="rId14" imgW="558720" imgH="241200" progId="Equation.DSMT4">
                  <p:embed/>
                </p:oleObj>
              </mc:Choice>
              <mc:Fallback>
                <p:oleObj name="Equation" r:id="rId14" imgW="558720" imgH="241200" progId="Equation.DSMT4">
                  <p:embed/>
                  <p:pic>
                    <p:nvPicPr>
                      <p:cNvPr id="0" name=""/>
                      <p:cNvPicPr>
                        <a:picLocks noChangeAspect="1" noChangeArrowheads="1"/>
                      </p:cNvPicPr>
                      <p:nvPr/>
                    </p:nvPicPr>
                    <p:blipFill>
                      <a:blip r:embed="rId15"/>
                      <a:srcRect/>
                      <a:stretch>
                        <a:fillRect/>
                      </a:stretch>
                    </p:blipFill>
                    <p:spPr bwMode="auto">
                      <a:xfrm>
                        <a:off x="5675244" y="2478156"/>
                        <a:ext cx="66357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079056723"/>
      </p:ext>
    </p:extLst>
  </p:cSld>
  <p:clrMapOvr>
    <a:masterClrMapping/>
  </p:clrMapOvr>
  <mc:AlternateContent xmlns:mc="http://schemas.openxmlformats.org/markup-compatibility/2006">
    <mc:Choice xmlns:p14="http://schemas.microsoft.com/office/powerpoint/2010/main" Requires="p14">
      <p:transition spd="slow" p14:dur="2000" advTm="29194"/>
    </mc:Choice>
    <mc:Fallback>
      <p:transition spd="slow" advTm="29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Distance</a:t>
            </a:r>
            <a:endParaRPr lang="en-CA" dirty="0"/>
          </a:p>
        </p:txBody>
      </p:sp>
      <p:sp>
        <p:nvSpPr>
          <p:cNvPr id="3" name="Content Placeholder 2"/>
          <p:cNvSpPr>
            <a:spLocks noGrp="1"/>
          </p:cNvSpPr>
          <p:nvPr>
            <p:ph idx="1"/>
          </p:nvPr>
        </p:nvSpPr>
        <p:spPr/>
        <p:txBody>
          <a:bodyPr/>
          <a:lstStyle/>
          <a:p>
            <a:r>
              <a:rPr lang="en-US" dirty="0" smtClean="0"/>
              <a:t>Going back to the definition of distance:</a:t>
            </a:r>
          </a:p>
          <a:p>
            <a:pPr lvl="1"/>
            <a:r>
              <a:rPr lang="en-US" dirty="0" smtClean="0"/>
              <a:t>If </a:t>
            </a:r>
            <a:r>
              <a:rPr lang="en-US" b="1" dirty="0" smtClean="0">
                <a:latin typeface="Times New Roman" panose="02020603050405020304" pitchFamily="18" charset="0"/>
              </a:rPr>
              <a:t>u</a:t>
            </a:r>
            <a:r>
              <a:rPr lang="en-US" dirty="0" smtClean="0">
                <a:latin typeface="Times New Roman" panose="02020603050405020304" pitchFamily="18" charset="0"/>
              </a:rPr>
              <a:t> = </a:t>
            </a:r>
            <a:r>
              <a:rPr lang="en-US" b="1" dirty="0" smtClean="0">
                <a:latin typeface="Times New Roman" panose="02020603050405020304" pitchFamily="18" charset="0"/>
              </a:rPr>
              <a:t>v</a:t>
            </a:r>
            <a:r>
              <a:rPr lang="en-US" dirty="0" smtClean="0"/>
              <a:t>, then </a:t>
            </a:r>
            <a:r>
              <a:rPr lang="en-US" b="1" dirty="0" smtClean="0">
                <a:latin typeface="Times New Roman" panose="02020603050405020304" pitchFamily="18" charset="0"/>
              </a:rPr>
              <a:t>u</a:t>
            </a:r>
            <a:r>
              <a:rPr lang="en-US" dirty="0" smtClean="0">
                <a:latin typeface="Times New Roman" panose="02020603050405020304" pitchFamily="18" charset="0"/>
              </a:rPr>
              <a:t> – </a:t>
            </a:r>
            <a:r>
              <a:rPr lang="en-US" b="1" dirty="0" smtClean="0">
                <a:latin typeface="Times New Roman" panose="02020603050405020304" pitchFamily="18" charset="0"/>
              </a:rPr>
              <a:t>v</a:t>
            </a:r>
            <a:r>
              <a:rPr lang="en-US" dirty="0" smtClean="0">
                <a:latin typeface="Times New Roman" panose="02020603050405020304" pitchFamily="18" charset="0"/>
              </a:rPr>
              <a:t> = </a:t>
            </a:r>
            <a:r>
              <a:rPr lang="en-US" b="1" dirty="0" smtClean="0">
                <a:latin typeface="Times New Roman" panose="02020603050405020304" pitchFamily="18" charset="0"/>
              </a:rPr>
              <a:t>0</a:t>
            </a:r>
            <a:r>
              <a:rPr lang="en-US" dirty="0" smtClean="0"/>
              <a:t>,</a:t>
            </a:r>
          </a:p>
          <a:p>
            <a:pPr marL="457200" lvl="1" indent="0">
              <a:buNone/>
            </a:pPr>
            <a:r>
              <a:rPr lang="en-US" dirty="0"/>
              <a:t>	</a:t>
            </a:r>
            <a:r>
              <a:rPr lang="en-US" dirty="0" smtClean="0"/>
              <a:t>	</a:t>
            </a:r>
            <a:r>
              <a:rPr lang="en-US" dirty="0" smtClean="0"/>
              <a:t>Thus  </a:t>
            </a:r>
            <a:endParaRPr lang="en-US" dirty="0" smtClean="0"/>
          </a:p>
          <a:p>
            <a:pPr lvl="1"/>
            <a:endParaRPr lang="en-US" dirty="0"/>
          </a:p>
          <a:p>
            <a:pPr lvl="1"/>
            <a:r>
              <a:rPr lang="en-US" dirty="0" smtClean="0"/>
              <a:t>If </a:t>
            </a:r>
            <a:r>
              <a:rPr lang="en-US" b="1" dirty="0" smtClean="0">
                <a:latin typeface="Times New Roman" panose="02020603050405020304" pitchFamily="18" charset="0"/>
              </a:rPr>
              <a:t>u</a:t>
            </a:r>
            <a:r>
              <a:rPr lang="en-US" dirty="0">
                <a:latin typeface="Times New Roman" panose="02020603050405020304" pitchFamily="18" charset="0"/>
              </a:rPr>
              <a:t> </a:t>
            </a:r>
            <a:r>
              <a:rPr lang="en-US" dirty="0" smtClean="0">
                <a:latin typeface="Times New Roman" panose="02020603050405020304" pitchFamily="18" charset="0"/>
              </a:rPr>
              <a:t>≠ </a:t>
            </a:r>
            <a:r>
              <a:rPr lang="en-US" b="1" dirty="0" smtClean="0">
                <a:latin typeface="Times New Roman" panose="02020603050405020304" pitchFamily="18" charset="0"/>
              </a:rPr>
              <a:t>v</a:t>
            </a:r>
            <a:r>
              <a:rPr lang="en-US" dirty="0" smtClean="0"/>
              <a:t>, then </a:t>
            </a:r>
            <a:r>
              <a:rPr lang="en-US" i="1" dirty="0" smtClean="0">
                <a:latin typeface="Times New Roman" panose="02020603050405020304" pitchFamily="18" charset="0"/>
              </a:rPr>
              <a:t>u</a:t>
            </a:r>
            <a:r>
              <a:rPr lang="en-US" i="1" baseline="-25000" dirty="0" smtClean="0">
                <a:latin typeface="Times New Roman" panose="02020603050405020304" pitchFamily="18" charset="0"/>
              </a:rPr>
              <a:t>ℓ</a:t>
            </a:r>
            <a:r>
              <a:rPr lang="en-US" dirty="0" smtClean="0">
                <a:latin typeface="Times New Roman" panose="02020603050405020304" pitchFamily="18" charset="0"/>
              </a:rPr>
              <a:t> </a:t>
            </a:r>
            <a:r>
              <a:rPr lang="en-US" dirty="0">
                <a:latin typeface="Times New Roman" panose="02020603050405020304" pitchFamily="18" charset="0"/>
              </a:rPr>
              <a:t>≠ </a:t>
            </a:r>
            <a:r>
              <a:rPr lang="en-US" i="1" dirty="0" smtClean="0">
                <a:latin typeface="Times New Roman" panose="02020603050405020304" pitchFamily="18" charset="0"/>
              </a:rPr>
              <a:t>v</a:t>
            </a:r>
            <a:r>
              <a:rPr lang="en-US" i="1" baseline="-25000" dirty="0" smtClean="0">
                <a:latin typeface="Times New Roman" panose="02020603050405020304" pitchFamily="18" charset="0"/>
              </a:rPr>
              <a:t>ℓ</a:t>
            </a:r>
            <a:r>
              <a:rPr lang="en-US" dirty="0" smtClean="0"/>
              <a:t> </a:t>
            </a:r>
            <a:r>
              <a:rPr lang="en-US" dirty="0"/>
              <a:t>for some </a:t>
            </a:r>
            <a:r>
              <a:rPr lang="en-CA" i="1" dirty="0">
                <a:latin typeface="Times New Roman" panose="02020603050405020304" pitchFamily="18" charset="0"/>
              </a:rPr>
              <a:t>ℓ</a:t>
            </a:r>
            <a:r>
              <a:rPr lang="en-US" dirty="0"/>
              <a:t>, </a:t>
            </a:r>
            <a:r>
              <a:rPr lang="en-US" dirty="0" smtClean="0"/>
              <a:t>so </a:t>
            </a:r>
            <a:r>
              <a:rPr lang="en-US" i="1" dirty="0">
                <a:latin typeface="Times New Roman" panose="02020603050405020304" pitchFamily="18" charset="0"/>
              </a:rPr>
              <a:t>u</a:t>
            </a:r>
            <a:r>
              <a:rPr lang="en-US" i="1" baseline="-25000" dirty="0">
                <a:latin typeface="Times New Roman" panose="02020603050405020304" pitchFamily="18" charset="0"/>
              </a:rPr>
              <a:t>ℓ</a:t>
            </a:r>
            <a:r>
              <a:rPr lang="en-US" dirty="0">
                <a:latin typeface="Times New Roman" panose="02020603050405020304" pitchFamily="18" charset="0"/>
              </a:rPr>
              <a:t> </a:t>
            </a:r>
            <a:r>
              <a:rPr lang="en-US" dirty="0" smtClean="0">
                <a:latin typeface="Times New Roman" panose="02020603050405020304" pitchFamily="18" charset="0"/>
              </a:rPr>
              <a:t>– </a:t>
            </a:r>
            <a:r>
              <a:rPr lang="en-US" i="1" dirty="0" smtClean="0">
                <a:latin typeface="Times New Roman" panose="02020603050405020304" pitchFamily="18" charset="0"/>
              </a:rPr>
              <a:t>v</a:t>
            </a:r>
            <a:r>
              <a:rPr lang="en-US" i="1" baseline="-25000" dirty="0" smtClean="0">
                <a:latin typeface="Times New Roman" panose="02020603050405020304" pitchFamily="18" charset="0"/>
              </a:rPr>
              <a:t>ℓ</a:t>
            </a:r>
            <a:r>
              <a:rPr lang="en-US" dirty="0" smtClean="0">
                <a:latin typeface="Times New Roman" panose="02020603050405020304" pitchFamily="18" charset="0"/>
              </a:rPr>
              <a:t> ≠ 0</a:t>
            </a:r>
            <a:r>
              <a:rPr lang="en-US" dirty="0" smtClean="0"/>
              <a:t> for that </a:t>
            </a:r>
            <a:r>
              <a:rPr lang="en-CA" i="1" dirty="0" smtClean="0">
                <a:latin typeface="Times New Roman" panose="02020603050405020304" pitchFamily="18" charset="0"/>
              </a:rPr>
              <a:t>ℓ</a:t>
            </a:r>
          </a:p>
          <a:p>
            <a:pPr marL="457200" lvl="1" indent="0">
              <a:buNone/>
            </a:pPr>
            <a:r>
              <a:rPr lang="en-US" dirty="0" smtClean="0"/>
              <a:t>		Therefore</a:t>
            </a:r>
            <a:r>
              <a:rPr lang="en-US" dirty="0" smtClean="0"/>
              <a:t>, </a:t>
            </a:r>
            <a:r>
              <a:rPr lang="en-US" b="1" dirty="0" smtClean="0">
                <a:latin typeface="Times New Roman" panose="02020603050405020304" pitchFamily="18" charset="0"/>
              </a:rPr>
              <a:t>u</a:t>
            </a:r>
            <a:r>
              <a:rPr lang="en-US" dirty="0" smtClean="0">
                <a:latin typeface="Times New Roman" panose="02020603050405020304" pitchFamily="18" charset="0"/>
              </a:rPr>
              <a:t> – </a:t>
            </a:r>
            <a:r>
              <a:rPr lang="en-US" b="1" dirty="0" smtClean="0">
                <a:latin typeface="Times New Roman" panose="02020603050405020304" pitchFamily="18" charset="0"/>
              </a:rPr>
              <a:t>v</a:t>
            </a:r>
            <a:r>
              <a:rPr lang="en-US" dirty="0">
                <a:latin typeface="Times New Roman" panose="02020603050405020304" pitchFamily="18" charset="0"/>
              </a:rPr>
              <a:t> ≠ </a:t>
            </a:r>
            <a:r>
              <a:rPr lang="en-US" b="1" dirty="0" smtClean="0">
                <a:latin typeface="Times New Roman" panose="02020603050405020304" pitchFamily="18" charset="0"/>
              </a:rPr>
              <a:t>0</a:t>
            </a:r>
            <a:r>
              <a:rPr lang="en-US" dirty="0" smtClean="0"/>
              <a:t>, </a:t>
            </a:r>
            <a:r>
              <a:rPr lang="en-US" dirty="0" smtClean="0"/>
              <a:t>so</a:t>
            </a:r>
          </a:p>
          <a:p>
            <a:pPr marL="457200" lvl="1" indent="0">
              <a:buNone/>
            </a:pPr>
            <a:endParaRPr lang="en-US" dirty="0"/>
          </a:p>
          <a:p>
            <a:pPr lvl="1"/>
            <a:r>
              <a:rPr lang="en-US" dirty="0" smtClean="0"/>
              <a:t>Finally, the distance is symmetric:  </a:t>
            </a:r>
            <a:endParaRPr lang="en-US" dirty="0"/>
          </a:p>
          <a:p>
            <a:pPr lvl="1"/>
            <a:endParaRPr lang="en-US" dirty="0"/>
          </a:p>
          <a:p>
            <a:endParaRPr lang="en-CA" dirty="0"/>
          </a:p>
        </p:txBody>
      </p:sp>
      <p:sp>
        <p:nvSpPr>
          <p:cNvPr id="4" name="Footer Placeholder 3"/>
          <p:cNvSpPr>
            <a:spLocks noGrp="1"/>
          </p:cNvSpPr>
          <p:nvPr>
            <p:ph type="ftr" sz="quarter" idx="11"/>
          </p:nvPr>
        </p:nvSpPr>
        <p:spPr/>
        <p:txBody>
          <a:bodyPr/>
          <a:lstStyle/>
          <a:p>
            <a:r>
              <a:rPr lang="en-CA" smtClean="0"/>
              <a:t>Normed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12</a:t>
            </a:fld>
            <a:endParaRPr lang="en-CA" dirty="0"/>
          </a:p>
        </p:txBody>
      </p:sp>
      <p:graphicFrame>
        <p:nvGraphicFramePr>
          <p:cNvPr id="6" name="Object 5"/>
          <p:cNvGraphicFramePr>
            <a:graphicFrameLocks noChangeAspect="1"/>
          </p:cNvGraphicFramePr>
          <p:nvPr>
            <p:extLst>
              <p:ext uri="{D42A27DB-BD31-4B8C-83A1-F6EECF244321}">
                <p14:modId xmlns:p14="http://schemas.microsoft.com/office/powerpoint/2010/main" val="286246414"/>
              </p:ext>
            </p:extLst>
          </p:nvPr>
        </p:nvGraphicFramePr>
        <p:xfrm>
          <a:off x="3017838" y="2416175"/>
          <a:ext cx="2398712" cy="417513"/>
        </p:xfrm>
        <a:graphic>
          <a:graphicData uri="http://schemas.openxmlformats.org/presentationml/2006/ole">
            <mc:AlternateContent xmlns:mc="http://schemas.openxmlformats.org/markup-compatibility/2006">
              <mc:Choice xmlns:v="urn:schemas-microsoft-com:vml" Requires="v">
                <p:oleObj spid="_x0000_s204840" name="Equation" r:id="rId6" imgW="2019240" imgH="380880" progId="Equation.DSMT4">
                  <p:embed/>
                </p:oleObj>
              </mc:Choice>
              <mc:Fallback>
                <p:oleObj name="Equation" r:id="rId6" imgW="2019240" imgH="380880" progId="Equation.DSMT4">
                  <p:embed/>
                  <p:pic>
                    <p:nvPicPr>
                      <p:cNvPr id="0" name=""/>
                      <p:cNvPicPr>
                        <a:picLocks noChangeAspect="1" noChangeArrowheads="1"/>
                      </p:cNvPicPr>
                      <p:nvPr/>
                    </p:nvPicPr>
                    <p:blipFill>
                      <a:blip r:embed="rId7"/>
                      <a:srcRect/>
                      <a:stretch>
                        <a:fillRect/>
                      </a:stretch>
                    </p:blipFill>
                    <p:spPr bwMode="auto">
                      <a:xfrm>
                        <a:off x="3017838" y="2416175"/>
                        <a:ext cx="239871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707014588"/>
              </p:ext>
            </p:extLst>
          </p:nvPr>
        </p:nvGraphicFramePr>
        <p:xfrm>
          <a:off x="5062537" y="3556155"/>
          <a:ext cx="1643063" cy="417513"/>
        </p:xfrm>
        <a:graphic>
          <a:graphicData uri="http://schemas.openxmlformats.org/presentationml/2006/ole">
            <mc:AlternateContent xmlns:mc="http://schemas.openxmlformats.org/markup-compatibility/2006">
              <mc:Choice xmlns:v="urn:schemas-microsoft-com:vml" Requires="v">
                <p:oleObj spid="_x0000_s204841" name="Equation" r:id="rId8" imgW="1384200" imgH="380880" progId="Equation.DSMT4">
                  <p:embed/>
                </p:oleObj>
              </mc:Choice>
              <mc:Fallback>
                <p:oleObj name="Equation" r:id="rId8" imgW="1384200" imgH="380880" progId="Equation.DSMT4">
                  <p:embed/>
                  <p:pic>
                    <p:nvPicPr>
                      <p:cNvPr id="0" name=""/>
                      <p:cNvPicPr>
                        <a:picLocks noChangeAspect="1" noChangeArrowheads="1"/>
                      </p:cNvPicPr>
                      <p:nvPr/>
                    </p:nvPicPr>
                    <p:blipFill>
                      <a:blip r:embed="rId9"/>
                      <a:srcRect/>
                      <a:stretch>
                        <a:fillRect/>
                      </a:stretch>
                    </p:blipFill>
                    <p:spPr bwMode="auto">
                      <a:xfrm>
                        <a:off x="5062537" y="3556155"/>
                        <a:ext cx="1643063"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877816317"/>
              </p:ext>
            </p:extLst>
          </p:nvPr>
        </p:nvGraphicFramePr>
        <p:xfrm>
          <a:off x="2514600" y="4689475"/>
          <a:ext cx="2382838" cy="417513"/>
        </p:xfrm>
        <a:graphic>
          <a:graphicData uri="http://schemas.openxmlformats.org/presentationml/2006/ole">
            <mc:AlternateContent xmlns:mc="http://schemas.openxmlformats.org/markup-compatibility/2006">
              <mc:Choice xmlns:v="urn:schemas-microsoft-com:vml" Requires="v">
                <p:oleObj spid="_x0000_s204842" name="Equation" r:id="rId10" imgW="2006280" imgH="380880" progId="Equation.DSMT4">
                  <p:embed/>
                </p:oleObj>
              </mc:Choice>
              <mc:Fallback>
                <p:oleObj name="Equation" r:id="rId10" imgW="2006280" imgH="380880" progId="Equation.DSMT4">
                  <p:embed/>
                  <p:pic>
                    <p:nvPicPr>
                      <p:cNvPr id="0" name=""/>
                      <p:cNvPicPr>
                        <a:picLocks noChangeAspect="1" noChangeArrowheads="1"/>
                      </p:cNvPicPr>
                      <p:nvPr/>
                    </p:nvPicPr>
                    <p:blipFill>
                      <a:blip r:embed="rId11"/>
                      <a:srcRect/>
                      <a:stretch>
                        <a:fillRect/>
                      </a:stretch>
                    </p:blipFill>
                    <p:spPr bwMode="auto">
                      <a:xfrm>
                        <a:off x="2514600" y="4689475"/>
                        <a:ext cx="2382838"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815625255"/>
              </p:ext>
            </p:extLst>
          </p:nvPr>
        </p:nvGraphicFramePr>
        <p:xfrm>
          <a:off x="3733800" y="5222875"/>
          <a:ext cx="1944688" cy="458787"/>
        </p:xfrm>
        <a:graphic>
          <a:graphicData uri="http://schemas.openxmlformats.org/presentationml/2006/ole">
            <mc:AlternateContent xmlns:mc="http://schemas.openxmlformats.org/markup-compatibility/2006">
              <mc:Choice xmlns:v="urn:schemas-microsoft-com:vml" Requires="v">
                <p:oleObj spid="_x0000_s204843" name="Equation" r:id="rId12" imgW="1638000" imgH="419040" progId="Equation.DSMT4">
                  <p:embed/>
                </p:oleObj>
              </mc:Choice>
              <mc:Fallback>
                <p:oleObj name="Equation" r:id="rId12" imgW="1638000" imgH="419040" progId="Equation.DSMT4">
                  <p:embed/>
                  <p:pic>
                    <p:nvPicPr>
                      <p:cNvPr id="0" name=""/>
                      <p:cNvPicPr>
                        <a:picLocks noChangeAspect="1" noChangeArrowheads="1"/>
                      </p:cNvPicPr>
                      <p:nvPr/>
                    </p:nvPicPr>
                    <p:blipFill>
                      <a:blip r:embed="rId13"/>
                      <a:srcRect/>
                      <a:stretch>
                        <a:fillRect/>
                      </a:stretch>
                    </p:blipFill>
                    <p:spPr bwMode="auto">
                      <a:xfrm>
                        <a:off x="3733800" y="5222875"/>
                        <a:ext cx="1944688"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784455796"/>
              </p:ext>
            </p:extLst>
          </p:nvPr>
        </p:nvGraphicFramePr>
        <p:xfrm>
          <a:off x="3810000" y="5859463"/>
          <a:ext cx="1582738" cy="403225"/>
        </p:xfrm>
        <a:graphic>
          <a:graphicData uri="http://schemas.openxmlformats.org/presentationml/2006/ole">
            <mc:AlternateContent xmlns:mc="http://schemas.openxmlformats.org/markup-compatibility/2006">
              <mc:Choice xmlns:v="urn:schemas-microsoft-com:vml" Requires="v">
                <p:oleObj spid="_x0000_s204844" name="Equation" r:id="rId14" imgW="1333440" imgH="368280" progId="Equation.DSMT4">
                  <p:embed/>
                </p:oleObj>
              </mc:Choice>
              <mc:Fallback>
                <p:oleObj name="Equation" r:id="rId14" imgW="1333440" imgH="368280" progId="Equation.DSMT4">
                  <p:embed/>
                  <p:pic>
                    <p:nvPicPr>
                      <p:cNvPr id="0" name=""/>
                      <p:cNvPicPr>
                        <a:picLocks noChangeAspect="1" noChangeArrowheads="1"/>
                      </p:cNvPicPr>
                      <p:nvPr/>
                    </p:nvPicPr>
                    <p:blipFill>
                      <a:blip r:embed="rId15"/>
                      <a:srcRect/>
                      <a:stretch>
                        <a:fillRect/>
                      </a:stretch>
                    </p:blipFill>
                    <p:spPr bwMode="auto">
                      <a:xfrm>
                        <a:off x="3810000" y="5859463"/>
                        <a:ext cx="1582738"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920242305"/>
              </p:ext>
            </p:extLst>
          </p:nvPr>
        </p:nvGraphicFramePr>
        <p:xfrm>
          <a:off x="3762375" y="6365875"/>
          <a:ext cx="2638425" cy="415925"/>
        </p:xfrm>
        <a:graphic>
          <a:graphicData uri="http://schemas.openxmlformats.org/presentationml/2006/ole">
            <mc:AlternateContent xmlns:mc="http://schemas.openxmlformats.org/markup-compatibility/2006">
              <mc:Choice xmlns:v="urn:schemas-microsoft-com:vml" Requires="v">
                <p:oleObj spid="_x0000_s204845" name="Equation" r:id="rId16" imgW="2222280" imgH="380880" progId="Equation.DSMT4">
                  <p:embed/>
                </p:oleObj>
              </mc:Choice>
              <mc:Fallback>
                <p:oleObj name="Equation" r:id="rId16" imgW="2222280" imgH="380880" progId="Equation.DSMT4">
                  <p:embed/>
                  <p:pic>
                    <p:nvPicPr>
                      <p:cNvPr id="0" name=""/>
                      <p:cNvPicPr>
                        <a:picLocks noChangeAspect="1" noChangeArrowheads="1"/>
                      </p:cNvPicPr>
                      <p:nvPr/>
                    </p:nvPicPr>
                    <p:blipFill>
                      <a:blip r:embed="rId17"/>
                      <a:srcRect/>
                      <a:stretch>
                        <a:fillRect/>
                      </a:stretch>
                    </p:blipFill>
                    <p:spPr bwMode="auto">
                      <a:xfrm>
                        <a:off x="3762375" y="6365875"/>
                        <a:ext cx="26384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3" name="Audio 1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913560956"/>
      </p:ext>
    </p:extLst>
  </p:cSld>
  <p:clrMapOvr>
    <a:masterClrMapping/>
  </p:clrMapOvr>
  <mc:AlternateContent xmlns:mc="http://schemas.openxmlformats.org/markup-compatibility/2006">
    <mc:Choice xmlns:p14="http://schemas.microsoft.com/office/powerpoint/2010/main" Requires="p14">
      <p:transition spd="slow" p14:dur="2000" advTm="138855"/>
    </mc:Choice>
    <mc:Fallback>
      <p:transition spd="slow" advTm="138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1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Following this </a:t>
            </a:r>
            <a:r>
              <a:rPr lang="en-US" dirty="0"/>
              <a:t>topic</a:t>
            </a:r>
            <a:r>
              <a:rPr lang="en-US" dirty="0" smtClean="0"/>
              <a:t>, you now</a:t>
            </a:r>
          </a:p>
          <a:p>
            <a:pPr lvl="1"/>
            <a:r>
              <a:rPr lang="en-US" dirty="0" smtClean="0"/>
              <a:t>Know the definition of the 2-norm</a:t>
            </a:r>
          </a:p>
          <a:p>
            <a:pPr lvl="1"/>
            <a:r>
              <a:rPr lang="en-US" dirty="0" smtClean="0"/>
              <a:t>Are aware of the properties of the 2-norm</a:t>
            </a:r>
          </a:p>
          <a:p>
            <a:pPr lvl="1"/>
            <a:r>
              <a:rPr lang="en-US" dirty="0" smtClean="0"/>
              <a:t>Know the definition of the distance between two vectors</a:t>
            </a:r>
            <a:endParaRPr lang="en-US" dirty="0"/>
          </a:p>
        </p:txBody>
      </p:sp>
      <p:sp>
        <p:nvSpPr>
          <p:cNvPr id="4" name="Footer Placeholder 3"/>
          <p:cNvSpPr>
            <a:spLocks noGrp="1"/>
          </p:cNvSpPr>
          <p:nvPr>
            <p:ph type="ftr" sz="quarter" idx="11"/>
          </p:nvPr>
        </p:nvSpPr>
        <p:spPr/>
        <p:txBody>
          <a:bodyPr/>
          <a:lstStyle/>
          <a:p>
            <a:r>
              <a:rPr lang="en-CA" smtClean="0"/>
              <a:t>Normed vector 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13</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4136003"/>
      </p:ext>
    </p:extLst>
  </p:cSld>
  <p:clrMapOvr>
    <a:masterClrMapping/>
  </p:clrMapOvr>
  <mc:AlternateContent xmlns:mc="http://schemas.openxmlformats.org/markup-compatibility/2006">
    <mc:Choice xmlns:p14="http://schemas.microsoft.com/office/powerpoint/2010/main" Requires="p14">
      <p:transition spd="slow" p14:dur="2000" advTm="15361"/>
    </mc:Choice>
    <mc:Fallback>
      <p:transition spd="slow" advTm="15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a:xfrm>
            <a:off x="457200" y="1600200"/>
            <a:ext cx="8534400" cy="4525963"/>
          </a:xfrm>
        </p:spPr>
        <p:txBody>
          <a:bodyPr>
            <a:normAutofit/>
          </a:bodyPr>
          <a:lstStyle/>
          <a:p>
            <a:pPr marL="0" indent="0">
              <a:buNone/>
            </a:pPr>
            <a:r>
              <a:rPr lang="en-CA" dirty="0"/>
              <a:t>[</a:t>
            </a:r>
            <a:r>
              <a:rPr lang="en-CA" dirty="0" smtClean="0"/>
              <a:t>1]	</a:t>
            </a:r>
            <a:r>
              <a:rPr lang="en-CA" dirty="0"/>
              <a:t> https://en.wikipedia.org/wiki/Norm_(mathematics)</a:t>
            </a:r>
            <a:endParaRPr lang="en-CA" dirty="0" smtClean="0"/>
          </a:p>
        </p:txBody>
      </p:sp>
      <p:sp>
        <p:nvSpPr>
          <p:cNvPr id="4" name="Footer Placeholder 3"/>
          <p:cNvSpPr>
            <a:spLocks noGrp="1"/>
          </p:cNvSpPr>
          <p:nvPr>
            <p:ph type="ftr" sz="quarter" idx="11"/>
          </p:nvPr>
        </p:nvSpPr>
        <p:spPr/>
        <p:txBody>
          <a:bodyPr/>
          <a:lstStyle/>
          <a:p>
            <a:r>
              <a:rPr lang="en-CA" smtClean="0"/>
              <a:t>Normed vector 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14</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mc:Choice xmlns:p14="http://schemas.microsoft.com/office/powerpoint/2010/main" Requires="p14">
      <p:transition spd="slow" p14:dur="2000" advTm="3640"/>
    </mc:Choice>
    <mc:Fallback>
      <p:transition spd="slow" advTm="3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None so far.</a:t>
            </a:r>
            <a:endParaRPr lang="en-CA" sz="1800" dirty="0"/>
          </a:p>
        </p:txBody>
      </p:sp>
      <p:sp>
        <p:nvSpPr>
          <p:cNvPr id="4" name="Footer Placeholder 3"/>
          <p:cNvSpPr>
            <a:spLocks noGrp="1"/>
          </p:cNvSpPr>
          <p:nvPr>
            <p:ph type="ftr" sz="quarter" idx="11"/>
          </p:nvPr>
        </p:nvSpPr>
        <p:spPr/>
        <p:txBody>
          <a:bodyPr/>
          <a:lstStyle/>
          <a:p>
            <a:r>
              <a:rPr lang="en-CA" smtClean="0"/>
              <a:t>Normed vector 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15</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mc:Choice xmlns:p14="http://schemas.microsoft.com/office/powerpoint/2010/main" Requires="p14">
      <p:transition spd="slow" p14:dur="2000" advTm="1723"/>
    </mc:Choice>
    <mc:Fallback>
      <p:transition spd="slow" advTm="1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smtClean="0"/>
              <a:t>These slides were prepared using the Cambria typeface. Mathematical equations use </a:t>
            </a:r>
            <a:r>
              <a:rPr lang="en-CA" sz="1800" dirty="0" smtClean="0">
                <a:latin typeface="Times New Roman" panose="02020603050405020304" pitchFamily="18" charset="0"/>
              </a:rPr>
              <a:t>Times New Roman</a:t>
            </a:r>
            <a:r>
              <a:rPr lang="en-CA" sz="1800" dirty="0" smtClean="0"/>
              <a:t>, and source code is presented using </a:t>
            </a:r>
            <a:r>
              <a:rPr lang="en-CA" sz="1800" dirty="0" smtClean="0">
                <a:latin typeface="Consolas" panose="020B0609020204030204" pitchFamily="49" charset="0"/>
                <a:cs typeface="Consolas" panose="020B0609020204030204" pitchFamily="49" charset="0"/>
              </a:rPr>
              <a:t>Consolas</a:t>
            </a:r>
            <a:r>
              <a:rPr lang="en-CA" sz="1800" dirty="0" smtClean="0"/>
              <a:t>.</a:t>
            </a:r>
          </a:p>
          <a:p>
            <a:pPr marL="0" indent="0">
              <a:buNone/>
            </a:pPr>
            <a:endParaRPr lang="en-CA" sz="1800" dirty="0" smtClean="0"/>
          </a:p>
          <a:p>
            <a:pPr marL="0" indent="0">
              <a:buNone/>
            </a:pPr>
            <a:r>
              <a:rPr lang="en-CA" sz="1800" dirty="0" smtClean="0"/>
              <a:t>The </a:t>
            </a:r>
            <a:r>
              <a:rPr lang="en-CA" sz="1800" dirty="0"/>
              <a:t>photographs of </a:t>
            </a:r>
            <a:r>
              <a:rPr lang="en-CA" sz="1800" dirty="0" smtClean="0"/>
              <a:t>flowers and a monarch butter appearing </a:t>
            </a:r>
            <a:r>
              <a:rPr lang="en-CA" sz="1800" dirty="0"/>
              <a:t>on the title slide and accenting the top of each other slide were taken at the Royal Botanical Gardens </a:t>
            </a:r>
            <a:r>
              <a:rPr lang="en-CA" sz="1800" dirty="0" smtClean="0"/>
              <a:t>in October of 2017 by </a:t>
            </a:r>
            <a:r>
              <a:rPr lang="en-CA" sz="1800" dirty="0"/>
              <a:t>Douglas Wilhelm Harder. Please see</a:t>
            </a:r>
          </a:p>
          <a:p>
            <a:pPr marL="0" indent="0" algn="ctr">
              <a:buNone/>
            </a:pPr>
            <a:r>
              <a:rPr lang="en-CA" sz="1800" dirty="0"/>
              <a:t>https://www.rbg.ca/</a:t>
            </a:r>
          </a:p>
          <a:p>
            <a:pPr marL="0" indent="0">
              <a:buNone/>
            </a:pPr>
            <a:r>
              <a:rPr lang="en-CA" sz="1800" dirty="0" smtClean="0"/>
              <a:t>for </a:t>
            </a:r>
            <a:r>
              <a:rPr lang="en-CA" sz="1800"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CA" smtClean="0"/>
              <a:t>Normed vector spaces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16</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mc:Choice xmlns:p14="http://schemas.microsoft.com/office/powerpoint/2010/main" Requires="p14">
      <p:transition spd="slow" p14:dur="2000" advTm="1431"/>
    </mc:Choice>
    <mc:Fallback>
      <p:transition spd="slow" advTm="1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smtClean="0"/>
              <a:t>ne</a:t>
            </a:r>
            <a:r>
              <a:rPr lang="en-CA" smtClean="0"/>
              <a:t> 112 </a:t>
            </a:r>
            <a:r>
              <a:rPr lang="en-CA" i="1" dirty="0" smtClean="0"/>
              <a:t>Linear algebra for nanotechnology engineering</a:t>
            </a:r>
            <a:r>
              <a:rPr lang="en-CA" dirty="0" smtClean="0"/>
              <a:t> 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CA" smtClean="0"/>
              <a:t>Normed vector spaces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17</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mc:Choice xmlns:p14="http://schemas.microsoft.com/office/powerpoint/2010/main" Requires="p14">
      <p:transition spd="slow" p14:dur="2000" advTm="3179"/>
    </mc:Choice>
    <mc:Fallback>
      <p:transition spd="slow" advTm="3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In this topic, we will</a:t>
            </a:r>
          </a:p>
          <a:p>
            <a:pPr lvl="1"/>
            <a:r>
              <a:rPr lang="en-US" dirty="0" smtClean="0"/>
              <a:t>Define the 2-norm for finite-dimensional vectors </a:t>
            </a:r>
            <a:r>
              <a:rPr lang="en-US" b="1" dirty="0" smtClean="0"/>
              <a:t>R</a:t>
            </a:r>
            <a:r>
              <a:rPr lang="en-US" i="1" baseline="30000" dirty="0" smtClean="0"/>
              <a:t>n</a:t>
            </a:r>
            <a:r>
              <a:rPr lang="en-US" dirty="0" smtClean="0"/>
              <a:t> and </a:t>
            </a:r>
            <a:r>
              <a:rPr lang="en-US" b="1" dirty="0" smtClean="0"/>
              <a:t>C</a:t>
            </a:r>
            <a:r>
              <a:rPr lang="en-US" i="1" baseline="30000" dirty="0" smtClean="0"/>
              <a:t>n</a:t>
            </a:r>
          </a:p>
          <a:p>
            <a:pPr lvl="1"/>
            <a:r>
              <a:rPr lang="en-US" dirty="0" smtClean="0"/>
              <a:t>Define the </a:t>
            </a:r>
            <a:r>
              <a:rPr lang="en-US" i="1" dirty="0" smtClean="0"/>
              <a:t>distance</a:t>
            </a:r>
            <a:r>
              <a:rPr lang="en-US" dirty="0" smtClean="0"/>
              <a:t> between vectors</a:t>
            </a:r>
          </a:p>
          <a:p>
            <a:pPr lvl="1"/>
            <a:r>
              <a:rPr lang="en-US" dirty="0" smtClean="0"/>
              <a:t>Describe the properties of the 2-norm</a:t>
            </a:r>
          </a:p>
        </p:txBody>
      </p:sp>
      <p:sp>
        <p:nvSpPr>
          <p:cNvPr id="4" name="Footer Placeholder 3"/>
          <p:cNvSpPr>
            <a:spLocks noGrp="1"/>
          </p:cNvSpPr>
          <p:nvPr>
            <p:ph type="ftr" sz="quarter" idx="11"/>
          </p:nvPr>
        </p:nvSpPr>
        <p:spPr/>
        <p:txBody>
          <a:bodyPr/>
          <a:lstStyle/>
          <a:p>
            <a:r>
              <a:rPr lang="en-CA" smtClean="0"/>
              <a:t>Normed vector spaces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17763"/>
    </mc:Choice>
    <mc:Fallback>
      <p:transition spd="slow" advTm="17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Norms of vectors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If             ,  we will </a:t>
            </a:r>
            <a:r>
              <a:rPr lang="en-US" dirty="0" smtClean="0"/>
              <a:t>define the 2-norm of </a:t>
            </a:r>
            <a:r>
              <a:rPr lang="en-US" b="1" dirty="0" smtClean="0"/>
              <a:t>u</a:t>
            </a:r>
            <a:r>
              <a:rPr lang="en-US" dirty="0" smtClean="0"/>
              <a:t> as </a:t>
            </a:r>
            <a:endParaRPr lang="en-US" dirty="0" smtClean="0"/>
          </a:p>
          <a:p>
            <a:endParaRPr lang="en-US" dirty="0"/>
          </a:p>
          <a:p>
            <a:endParaRPr lang="en-US" dirty="0" smtClean="0"/>
          </a:p>
          <a:p>
            <a:endParaRPr lang="en-US" dirty="0"/>
          </a:p>
          <a:p>
            <a:r>
              <a:rPr lang="en-US" dirty="0" smtClean="0"/>
              <a:t>Note that if               , then </a:t>
            </a:r>
          </a:p>
          <a:p>
            <a:endParaRPr lang="en-US" dirty="0"/>
          </a:p>
          <a:p>
            <a:endParaRPr lang="en-US" dirty="0" smtClean="0"/>
          </a:p>
          <a:p>
            <a:r>
              <a:rPr lang="en-US" dirty="0" smtClean="0"/>
              <a:t>Similarly, </a:t>
            </a:r>
            <a:r>
              <a:rPr lang="en-US" dirty="0" smtClean="0"/>
              <a:t>if             , </a:t>
            </a:r>
            <a:r>
              <a:rPr lang="en-US" dirty="0"/>
              <a:t>then </a:t>
            </a:r>
          </a:p>
          <a:p>
            <a:endParaRPr lang="en-US" dirty="0" smtClean="0"/>
          </a:p>
        </p:txBody>
      </p:sp>
      <p:sp>
        <p:nvSpPr>
          <p:cNvPr id="4" name="Footer Placeholder 3"/>
          <p:cNvSpPr>
            <a:spLocks noGrp="1"/>
          </p:cNvSpPr>
          <p:nvPr>
            <p:ph type="ftr" sz="quarter" idx="11"/>
          </p:nvPr>
        </p:nvSpPr>
        <p:spPr/>
        <p:txBody>
          <a:bodyPr/>
          <a:lstStyle/>
          <a:p>
            <a:r>
              <a:rPr lang="en-CA" smtClean="0"/>
              <a:t>Normed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18" name="Object 17"/>
          <p:cNvGraphicFramePr>
            <a:graphicFrameLocks noChangeAspect="1"/>
          </p:cNvGraphicFramePr>
          <p:nvPr>
            <p:extLst>
              <p:ext uri="{D42A27DB-BD31-4B8C-83A1-F6EECF244321}">
                <p14:modId xmlns:p14="http://schemas.microsoft.com/office/powerpoint/2010/main" val="1549462000"/>
              </p:ext>
            </p:extLst>
          </p:nvPr>
        </p:nvGraphicFramePr>
        <p:xfrm>
          <a:off x="1189384" y="1653208"/>
          <a:ext cx="798513" cy="320675"/>
        </p:xfrm>
        <a:graphic>
          <a:graphicData uri="http://schemas.openxmlformats.org/presentationml/2006/ole">
            <mc:AlternateContent xmlns:mc="http://schemas.openxmlformats.org/markup-compatibility/2006">
              <mc:Choice xmlns:v="urn:schemas-microsoft-com:vml" Requires="v">
                <p:oleObj spid="_x0000_s147556" name="Equation" r:id="rId6" imgW="672840" imgH="291960" progId="Equation.DSMT4">
                  <p:embed/>
                </p:oleObj>
              </mc:Choice>
              <mc:Fallback>
                <p:oleObj name="Equation" r:id="rId6" imgW="672840" imgH="291960" progId="Equation.DSMT4">
                  <p:embed/>
                  <p:pic>
                    <p:nvPicPr>
                      <p:cNvPr id="0" name="Object 6"/>
                      <p:cNvPicPr>
                        <a:picLocks noChangeAspect="1" noChangeArrowheads="1"/>
                      </p:cNvPicPr>
                      <p:nvPr/>
                    </p:nvPicPr>
                    <p:blipFill>
                      <a:blip r:embed="rId7"/>
                      <a:srcRect/>
                      <a:stretch>
                        <a:fillRect/>
                      </a:stretch>
                    </p:blipFill>
                    <p:spPr bwMode="auto">
                      <a:xfrm>
                        <a:off x="1189384" y="1653208"/>
                        <a:ext cx="7985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4077638438"/>
              </p:ext>
            </p:extLst>
          </p:nvPr>
        </p:nvGraphicFramePr>
        <p:xfrm>
          <a:off x="3511550" y="2057400"/>
          <a:ext cx="1898650" cy="822325"/>
        </p:xfrm>
        <a:graphic>
          <a:graphicData uri="http://schemas.openxmlformats.org/presentationml/2006/ole">
            <mc:AlternateContent xmlns:mc="http://schemas.openxmlformats.org/markup-compatibility/2006">
              <mc:Choice xmlns:v="urn:schemas-microsoft-com:vml" Requires="v">
                <p:oleObj spid="_x0000_s147557" name="Equation" r:id="rId8" imgW="1600200" imgH="749160" progId="Equation.DSMT4">
                  <p:embed/>
                </p:oleObj>
              </mc:Choice>
              <mc:Fallback>
                <p:oleObj name="Equation" r:id="rId8" imgW="1600200" imgH="749160" progId="Equation.DSMT4">
                  <p:embed/>
                  <p:pic>
                    <p:nvPicPr>
                      <p:cNvPr id="0" name=""/>
                      <p:cNvPicPr>
                        <a:picLocks noChangeAspect="1" noChangeArrowheads="1"/>
                      </p:cNvPicPr>
                      <p:nvPr/>
                    </p:nvPicPr>
                    <p:blipFill>
                      <a:blip r:embed="rId9"/>
                      <a:srcRect/>
                      <a:stretch>
                        <a:fillRect/>
                      </a:stretch>
                    </p:blipFill>
                    <p:spPr bwMode="auto">
                      <a:xfrm>
                        <a:off x="3511550" y="2057400"/>
                        <a:ext cx="18986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2244500605"/>
              </p:ext>
            </p:extLst>
          </p:nvPr>
        </p:nvGraphicFramePr>
        <p:xfrm>
          <a:off x="2347913" y="3250096"/>
          <a:ext cx="828675" cy="320675"/>
        </p:xfrm>
        <a:graphic>
          <a:graphicData uri="http://schemas.openxmlformats.org/presentationml/2006/ole">
            <mc:AlternateContent xmlns:mc="http://schemas.openxmlformats.org/markup-compatibility/2006">
              <mc:Choice xmlns:v="urn:schemas-microsoft-com:vml" Requires="v">
                <p:oleObj spid="_x0000_s147558" name="Equation" r:id="rId10" imgW="698400" imgH="291960" progId="Equation.DSMT4">
                  <p:embed/>
                </p:oleObj>
              </mc:Choice>
              <mc:Fallback>
                <p:oleObj name="Equation" r:id="rId10" imgW="698400" imgH="291960" progId="Equation.DSMT4">
                  <p:embed/>
                  <p:pic>
                    <p:nvPicPr>
                      <p:cNvPr id="0" name="Object 17"/>
                      <p:cNvPicPr>
                        <a:picLocks noChangeAspect="1" noChangeArrowheads="1"/>
                      </p:cNvPicPr>
                      <p:nvPr/>
                    </p:nvPicPr>
                    <p:blipFill>
                      <a:blip r:embed="rId11"/>
                      <a:srcRect/>
                      <a:stretch>
                        <a:fillRect/>
                      </a:stretch>
                    </p:blipFill>
                    <p:spPr bwMode="auto">
                      <a:xfrm>
                        <a:off x="2347913" y="3250096"/>
                        <a:ext cx="8286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852621252"/>
              </p:ext>
            </p:extLst>
          </p:nvPr>
        </p:nvGraphicFramePr>
        <p:xfrm>
          <a:off x="3922644" y="3028120"/>
          <a:ext cx="1687513" cy="822325"/>
        </p:xfrm>
        <a:graphic>
          <a:graphicData uri="http://schemas.openxmlformats.org/presentationml/2006/ole">
            <mc:AlternateContent xmlns:mc="http://schemas.openxmlformats.org/markup-compatibility/2006">
              <mc:Choice xmlns:v="urn:schemas-microsoft-com:vml" Requires="v">
                <p:oleObj spid="_x0000_s147559" name="Equation" r:id="rId12" imgW="1422360" imgH="749160" progId="Equation.DSMT4">
                  <p:embed/>
                </p:oleObj>
              </mc:Choice>
              <mc:Fallback>
                <p:oleObj name="Equation" r:id="rId12" imgW="1422360" imgH="749160" progId="Equation.DSMT4">
                  <p:embed/>
                  <p:pic>
                    <p:nvPicPr>
                      <p:cNvPr id="0" name=""/>
                      <p:cNvPicPr>
                        <a:picLocks noChangeAspect="1" noChangeArrowheads="1"/>
                      </p:cNvPicPr>
                      <p:nvPr/>
                    </p:nvPicPr>
                    <p:blipFill>
                      <a:blip r:embed="rId13"/>
                      <a:srcRect/>
                      <a:stretch>
                        <a:fillRect/>
                      </a:stretch>
                    </p:blipFill>
                    <p:spPr bwMode="auto">
                      <a:xfrm>
                        <a:off x="3922644" y="3028120"/>
                        <a:ext cx="16875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3066423303"/>
              </p:ext>
            </p:extLst>
          </p:nvPr>
        </p:nvGraphicFramePr>
        <p:xfrm>
          <a:off x="2339268" y="4451410"/>
          <a:ext cx="812800" cy="320675"/>
        </p:xfrm>
        <a:graphic>
          <a:graphicData uri="http://schemas.openxmlformats.org/presentationml/2006/ole">
            <mc:AlternateContent xmlns:mc="http://schemas.openxmlformats.org/markup-compatibility/2006">
              <mc:Choice xmlns:v="urn:schemas-microsoft-com:vml" Requires="v">
                <p:oleObj spid="_x0000_s147560" name="Equation" r:id="rId14" imgW="685800" imgH="291960" progId="Equation.DSMT4">
                  <p:embed/>
                </p:oleObj>
              </mc:Choice>
              <mc:Fallback>
                <p:oleObj name="Equation" r:id="rId14" imgW="685800" imgH="291960" progId="Equation.DSMT4">
                  <p:embed/>
                  <p:pic>
                    <p:nvPicPr>
                      <p:cNvPr id="0" name=""/>
                      <p:cNvPicPr>
                        <a:picLocks noChangeAspect="1" noChangeArrowheads="1"/>
                      </p:cNvPicPr>
                      <p:nvPr/>
                    </p:nvPicPr>
                    <p:blipFill>
                      <a:blip r:embed="rId15"/>
                      <a:srcRect/>
                      <a:stretch>
                        <a:fillRect/>
                      </a:stretch>
                    </p:blipFill>
                    <p:spPr bwMode="auto">
                      <a:xfrm>
                        <a:off x="2339268" y="4451410"/>
                        <a:ext cx="8128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1463396873"/>
              </p:ext>
            </p:extLst>
          </p:nvPr>
        </p:nvGraphicFramePr>
        <p:xfrm>
          <a:off x="3769312" y="4244268"/>
          <a:ext cx="1928813" cy="822325"/>
        </p:xfrm>
        <a:graphic>
          <a:graphicData uri="http://schemas.openxmlformats.org/presentationml/2006/ole">
            <mc:AlternateContent xmlns:mc="http://schemas.openxmlformats.org/markup-compatibility/2006">
              <mc:Choice xmlns:v="urn:schemas-microsoft-com:vml" Requires="v">
                <p:oleObj spid="_x0000_s147561" name="Equation" r:id="rId16" imgW="1625400" imgH="749160" progId="Equation.DSMT4">
                  <p:embed/>
                </p:oleObj>
              </mc:Choice>
              <mc:Fallback>
                <p:oleObj name="Equation" r:id="rId16" imgW="1625400" imgH="749160" progId="Equation.DSMT4">
                  <p:embed/>
                  <p:pic>
                    <p:nvPicPr>
                      <p:cNvPr id="0" name=""/>
                      <p:cNvPicPr>
                        <a:picLocks noChangeAspect="1" noChangeArrowheads="1"/>
                      </p:cNvPicPr>
                      <p:nvPr/>
                    </p:nvPicPr>
                    <p:blipFill>
                      <a:blip r:embed="rId17"/>
                      <a:srcRect/>
                      <a:stretch>
                        <a:fillRect/>
                      </a:stretch>
                    </p:blipFill>
                    <p:spPr bwMode="auto">
                      <a:xfrm>
                        <a:off x="3769312" y="4244268"/>
                        <a:ext cx="19288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472923553"/>
      </p:ext>
    </p:extLst>
  </p:cSld>
  <p:clrMapOvr>
    <a:masterClrMapping/>
  </p:clrMapOvr>
  <mc:AlternateContent xmlns:mc="http://schemas.openxmlformats.org/markup-compatibility/2006">
    <mc:Choice xmlns:p14="http://schemas.microsoft.com/office/powerpoint/2010/main" Requires="p14">
      <p:transition spd="slow" p14:dur="2000" advTm="67906"/>
    </mc:Choice>
    <mc:Fallback>
      <p:transition spd="slow" advTm="67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Norms of vectors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For example, if                     , then</a:t>
            </a:r>
            <a:endParaRPr lang="en-US" dirty="0"/>
          </a:p>
          <a:p>
            <a:endParaRPr lang="en-US" dirty="0" smtClean="0"/>
          </a:p>
          <a:p>
            <a:endParaRPr lang="en-US" dirty="0"/>
          </a:p>
          <a:p>
            <a:endParaRPr lang="en-US" dirty="0" smtClean="0"/>
          </a:p>
          <a:p>
            <a:endParaRPr lang="en-US" dirty="0"/>
          </a:p>
          <a:p>
            <a:endParaRPr lang="en-US" dirty="0" smtClean="0"/>
          </a:p>
          <a:p>
            <a:r>
              <a:rPr lang="en-US" dirty="0" smtClean="0"/>
              <a:t>If                              , then</a:t>
            </a:r>
          </a:p>
        </p:txBody>
      </p:sp>
      <p:sp>
        <p:nvSpPr>
          <p:cNvPr id="4" name="Footer Placeholder 3"/>
          <p:cNvSpPr>
            <a:spLocks noGrp="1"/>
          </p:cNvSpPr>
          <p:nvPr>
            <p:ph type="ftr" sz="quarter" idx="11"/>
          </p:nvPr>
        </p:nvSpPr>
        <p:spPr/>
        <p:txBody>
          <a:bodyPr/>
          <a:lstStyle/>
          <a:p>
            <a:r>
              <a:rPr lang="en-CA" smtClean="0"/>
              <a:t>Normed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13" name="Object 12"/>
          <p:cNvGraphicFramePr>
            <a:graphicFrameLocks noChangeAspect="1"/>
          </p:cNvGraphicFramePr>
          <p:nvPr>
            <p:extLst>
              <p:ext uri="{D42A27DB-BD31-4B8C-83A1-F6EECF244321}">
                <p14:modId xmlns:p14="http://schemas.microsoft.com/office/powerpoint/2010/main" val="2328259377"/>
              </p:ext>
            </p:extLst>
          </p:nvPr>
        </p:nvGraphicFramePr>
        <p:xfrm>
          <a:off x="2739758" y="1241200"/>
          <a:ext cx="1190625" cy="1225550"/>
        </p:xfrm>
        <a:graphic>
          <a:graphicData uri="http://schemas.openxmlformats.org/presentationml/2006/ole">
            <mc:AlternateContent xmlns:mc="http://schemas.openxmlformats.org/markup-compatibility/2006">
              <mc:Choice xmlns:v="urn:schemas-microsoft-com:vml" Requires="v">
                <p:oleObj spid="_x0000_s196695" name="Equation" r:id="rId6" imgW="1002960" imgH="1117440" progId="Equation.DSMT4">
                  <p:embed/>
                </p:oleObj>
              </mc:Choice>
              <mc:Fallback>
                <p:oleObj name="Equation" r:id="rId6" imgW="1002960" imgH="1117440" progId="Equation.DSMT4">
                  <p:embed/>
                  <p:pic>
                    <p:nvPicPr>
                      <p:cNvPr id="0" name=""/>
                      <p:cNvPicPr>
                        <a:picLocks noChangeAspect="1" noChangeArrowheads="1"/>
                      </p:cNvPicPr>
                      <p:nvPr/>
                    </p:nvPicPr>
                    <p:blipFill>
                      <a:blip r:embed="rId7"/>
                      <a:srcRect/>
                      <a:stretch>
                        <a:fillRect/>
                      </a:stretch>
                    </p:blipFill>
                    <p:spPr bwMode="auto">
                      <a:xfrm>
                        <a:off x="2739758" y="1241200"/>
                        <a:ext cx="1190625"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44420158"/>
              </p:ext>
            </p:extLst>
          </p:nvPr>
        </p:nvGraphicFramePr>
        <p:xfrm>
          <a:off x="3258844" y="2438400"/>
          <a:ext cx="2819400" cy="542925"/>
        </p:xfrm>
        <a:graphic>
          <a:graphicData uri="http://schemas.openxmlformats.org/presentationml/2006/ole">
            <mc:AlternateContent xmlns:mc="http://schemas.openxmlformats.org/markup-compatibility/2006">
              <mc:Choice xmlns:v="urn:schemas-microsoft-com:vml" Requires="v">
                <p:oleObj spid="_x0000_s196696" name="Equation" r:id="rId8" imgW="2374560" imgH="495000" progId="Equation.DSMT4">
                  <p:embed/>
                </p:oleObj>
              </mc:Choice>
              <mc:Fallback>
                <p:oleObj name="Equation" r:id="rId8" imgW="2374560" imgH="495000" progId="Equation.DSMT4">
                  <p:embed/>
                  <p:pic>
                    <p:nvPicPr>
                      <p:cNvPr id="0" name=""/>
                      <p:cNvPicPr>
                        <a:picLocks noChangeAspect="1" noChangeArrowheads="1"/>
                      </p:cNvPicPr>
                      <p:nvPr/>
                    </p:nvPicPr>
                    <p:blipFill>
                      <a:blip r:embed="rId9"/>
                      <a:srcRect/>
                      <a:stretch>
                        <a:fillRect/>
                      </a:stretch>
                    </p:blipFill>
                    <p:spPr bwMode="auto">
                      <a:xfrm>
                        <a:off x="3258844" y="2438400"/>
                        <a:ext cx="28194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151843529"/>
              </p:ext>
            </p:extLst>
          </p:nvPr>
        </p:nvGraphicFramePr>
        <p:xfrm>
          <a:off x="3810000" y="3004102"/>
          <a:ext cx="1643063" cy="361950"/>
        </p:xfrm>
        <a:graphic>
          <a:graphicData uri="http://schemas.openxmlformats.org/presentationml/2006/ole">
            <mc:AlternateContent xmlns:mc="http://schemas.openxmlformats.org/markup-compatibility/2006">
              <mc:Choice xmlns:v="urn:schemas-microsoft-com:vml" Requires="v">
                <p:oleObj spid="_x0000_s196697" name="Equation" r:id="rId10" imgW="1384200" imgH="330120" progId="Equation.DSMT4">
                  <p:embed/>
                </p:oleObj>
              </mc:Choice>
              <mc:Fallback>
                <p:oleObj name="Equation" r:id="rId10" imgW="1384200" imgH="330120" progId="Equation.DSMT4">
                  <p:embed/>
                  <p:pic>
                    <p:nvPicPr>
                      <p:cNvPr id="0" name=""/>
                      <p:cNvPicPr>
                        <a:picLocks noChangeAspect="1" noChangeArrowheads="1"/>
                      </p:cNvPicPr>
                      <p:nvPr/>
                    </p:nvPicPr>
                    <p:blipFill>
                      <a:blip r:embed="rId11"/>
                      <a:srcRect/>
                      <a:stretch>
                        <a:fillRect/>
                      </a:stretch>
                    </p:blipFill>
                    <p:spPr bwMode="auto">
                      <a:xfrm>
                        <a:off x="3810000" y="3004102"/>
                        <a:ext cx="1643063"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2820831710"/>
              </p:ext>
            </p:extLst>
          </p:nvPr>
        </p:nvGraphicFramePr>
        <p:xfrm>
          <a:off x="3836504" y="3429000"/>
          <a:ext cx="1265237" cy="361950"/>
        </p:xfrm>
        <a:graphic>
          <a:graphicData uri="http://schemas.openxmlformats.org/presentationml/2006/ole">
            <mc:AlternateContent xmlns:mc="http://schemas.openxmlformats.org/markup-compatibility/2006">
              <mc:Choice xmlns:v="urn:schemas-microsoft-com:vml" Requires="v">
                <p:oleObj spid="_x0000_s196698" name="Equation" r:id="rId12" imgW="1066680" imgH="330120" progId="Equation.DSMT4">
                  <p:embed/>
                </p:oleObj>
              </mc:Choice>
              <mc:Fallback>
                <p:oleObj name="Equation" r:id="rId12" imgW="1066680" imgH="330120" progId="Equation.DSMT4">
                  <p:embed/>
                  <p:pic>
                    <p:nvPicPr>
                      <p:cNvPr id="0" name=""/>
                      <p:cNvPicPr>
                        <a:picLocks noChangeAspect="1" noChangeArrowheads="1"/>
                      </p:cNvPicPr>
                      <p:nvPr/>
                    </p:nvPicPr>
                    <p:blipFill>
                      <a:blip r:embed="rId13"/>
                      <a:srcRect/>
                      <a:stretch>
                        <a:fillRect/>
                      </a:stretch>
                    </p:blipFill>
                    <p:spPr bwMode="auto">
                      <a:xfrm>
                        <a:off x="3836504" y="3429000"/>
                        <a:ext cx="1265237"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3725794321"/>
              </p:ext>
            </p:extLst>
          </p:nvPr>
        </p:nvGraphicFramePr>
        <p:xfrm>
          <a:off x="1192213" y="3657600"/>
          <a:ext cx="1703387" cy="1225550"/>
        </p:xfrm>
        <a:graphic>
          <a:graphicData uri="http://schemas.openxmlformats.org/presentationml/2006/ole">
            <mc:AlternateContent xmlns:mc="http://schemas.openxmlformats.org/markup-compatibility/2006">
              <mc:Choice xmlns:v="urn:schemas-microsoft-com:vml" Requires="v">
                <p:oleObj spid="_x0000_s196699" name="Equation" r:id="rId14" imgW="1434960" imgH="1117440" progId="Equation.DSMT4">
                  <p:embed/>
                </p:oleObj>
              </mc:Choice>
              <mc:Fallback>
                <p:oleObj name="Equation" r:id="rId14" imgW="1434960" imgH="1117440" progId="Equation.DSMT4">
                  <p:embed/>
                  <p:pic>
                    <p:nvPicPr>
                      <p:cNvPr id="0" name=""/>
                      <p:cNvPicPr>
                        <a:picLocks noChangeAspect="1" noChangeArrowheads="1"/>
                      </p:cNvPicPr>
                      <p:nvPr/>
                    </p:nvPicPr>
                    <p:blipFill>
                      <a:blip r:embed="rId15"/>
                      <a:srcRect/>
                      <a:stretch>
                        <a:fillRect/>
                      </a:stretch>
                    </p:blipFill>
                    <p:spPr bwMode="auto">
                      <a:xfrm>
                        <a:off x="1192213" y="3657600"/>
                        <a:ext cx="1703387"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2257351556"/>
              </p:ext>
            </p:extLst>
          </p:nvPr>
        </p:nvGraphicFramePr>
        <p:xfrm>
          <a:off x="2033587" y="4800600"/>
          <a:ext cx="5891213" cy="654050"/>
        </p:xfrm>
        <a:graphic>
          <a:graphicData uri="http://schemas.openxmlformats.org/presentationml/2006/ole">
            <mc:AlternateContent xmlns:mc="http://schemas.openxmlformats.org/markup-compatibility/2006">
              <mc:Choice xmlns:v="urn:schemas-microsoft-com:vml" Requires="v">
                <p:oleObj spid="_x0000_s196700" name="Equation" r:id="rId16" imgW="4965480" imgH="596880" progId="Equation.DSMT4">
                  <p:embed/>
                </p:oleObj>
              </mc:Choice>
              <mc:Fallback>
                <p:oleObj name="Equation" r:id="rId16" imgW="4965480" imgH="596880" progId="Equation.DSMT4">
                  <p:embed/>
                  <p:pic>
                    <p:nvPicPr>
                      <p:cNvPr id="0" name=""/>
                      <p:cNvPicPr>
                        <a:picLocks noChangeAspect="1" noChangeArrowheads="1"/>
                      </p:cNvPicPr>
                      <p:nvPr/>
                    </p:nvPicPr>
                    <p:blipFill>
                      <a:blip r:embed="rId17"/>
                      <a:srcRect/>
                      <a:stretch>
                        <a:fillRect/>
                      </a:stretch>
                    </p:blipFill>
                    <p:spPr bwMode="auto">
                      <a:xfrm>
                        <a:off x="2033587" y="4800600"/>
                        <a:ext cx="5891213"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117781838"/>
              </p:ext>
            </p:extLst>
          </p:nvPr>
        </p:nvGraphicFramePr>
        <p:xfrm>
          <a:off x="2564296" y="5532437"/>
          <a:ext cx="3375025" cy="487363"/>
        </p:xfrm>
        <a:graphic>
          <a:graphicData uri="http://schemas.openxmlformats.org/presentationml/2006/ole">
            <mc:AlternateContent xmlns:mc="http://schemas.openxmlformats.org/markup-compatibility/2006">
              <mc:Choice xmlns:v="urn:schemas-microsoft-com:vml" Requires="v">
                <p:oleObj spid="_x0000_s196701" name="Equation" r:id="rId18" imgW="2844720" imgH="444240" progId="Equation.DSMT4">
                  <p:embed/>
                </p:oleObj>
              </mc:Choice>
              <mc:Fallback>
                <p:oleObj name="Equation" r:id="rId18" imgW="2844720" imgH="444240" progId="Equation.DSMT4">
                  <p:embed/>
                  <p:pic>
                    <p:nvPicPr>
                      <p:cNvPr id="0" name=""/>
                      <p:cNvPicPr>
                        <a:picLocks noChangeAspect="1" noChangeArrowheads="1"/>
                      </p:cNvPicPr>
                      <p:nvPr/>
                    </p:nvPicPr>
                    <p:blipFill>
                      <a:blip r:embed="rId19"/>
                      <a:srcRect/>
                      <a:stretch>
                        <a:fillRect/>
                      </a:stretch>
                    </p:blipFill>
                    <p:spPr bwMode="auto">
                      <a:xfrm>
                        <a:off x="2564296" y="5532437"/>
                        <a:ext cx="3375025"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4132999671"/>
              </p:ext>
            </p:extLst>
          </p:nvPr>
        </p:nvGraphicFramePr>
        <p:xfrm>
          <a:off x="2580860" y="6086959"/>
          <a:ext cx="1250950" cy="363537"/>
        </p:xfrm>
        <a:graphic>
          <a:graphicData uri="http://schemas.openxmlformats.org/presentationml/2006/ole">
            <mc:AlternateContent xmlns:mc="http://schemas.openxmlformats.org/markup-compatibility/2006">
              <mc:Choice xmlns:v="urn:schemas-microsoft-com:vml" Requires="v">
                <p:oleObj spid="_x0000_s196702" name="Equation" r:id="rId20" imgW="1054080" imgH="330120" progId="Equation.DSMT4">
                  <p:embed/>
                </p:oleObj>
              </mc:Choice>
              <mc:Fallback>
                <p:oleObj name="Equation" r:id="rId20" imgW="1054080" imgH="330120" progId="Equation.DSMT4">
                  <p:embed/>
                  <p:pic>
                    <p:nvPicPr>
                      <p:cNvPr id="0" name=""/>
                      <p:cNvPicPr>
                        <a:picLocks noChangeAspect="1" noChangeArrowheads="1"/>
                      </p:cNvPicPr>
                      <p:nvPr/>
                    </p:nvPicPr>
                    <p:blipFill>
                      <a:blip r:embed="rId21"/>
                      <a:srcRect/>
                      <a:stretch>
                        <a:fillRect/>
                      </a:stretch>
                    </p:blipFill>
                    <p:spPr bwMode="auto">
                      <a:xfrm>
                        <a:off x="2580860" y="6086959"/>
                        <a:ext cx="125095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80854631"/>
      </p:ext>
    </p:extLst>
  </p:cSld>
  <p:clrMapOvr>
    <a:masterClrMapping/>
  </p:clrMapOvr>
  <mc:AlternateContent xmlns:mc="http://schemas.openxmlformats.org/markup-compatibility/2006">
    <mc:Choice xmlns:p14="http://schemas.microsoft.com/office/powerpoint/2010/main" Requires="p14">
      <p:transition spd="slow" p14:dur="2000" advTm="71138"/>
    </mc:Choice>
    <mc:Fallback>
      <p:transition spd="slow" advTm="71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Norms of vectors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Sometimes, we just write</a:t>
            </a:r>
          </a:p>
        </p:txBody>
      </p:sp>
      <p:sp>
        <p:nvSpPr>
          <p:cNvPr id="4" name="Footer Placeholder 3"/>
          <p:cNvSpPr>
            <a:spLocks noGrp="1"/>
          </p:cNvSpPr>
          <p:nvPr>
            <p:ph type="ftr" sz="quarter" idx="11"/>
          </p:nvPr>
        </p:nvSpPr>
        <p:spPr/>
        <p:txBody>
          <a:bodyPr/>
          <a:lstStyle/>
          <a:p>
            <a:r>
              <a:rPr lang="en-CA" smtClean="0"/>
              <a:t>Normed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13" name="Object 12"/>
          <p:cNvGraphicFramePr>
            <a:graphicFrameLocks noChangeAspect="1"/>
          </p:cNvGraphicFramePr>
          <p:nvPr>
            <p:extLst>
              <p:ext uri="{D42A27DB-BD31-4B8C-83A1-F6EECF244321}">
                <p14:modId xmlns:p14="http://schemas.microsoft.com/office/powerpoint/2010/main" val="3821455197"/>
              </p:ext>
            </p:extLst>
          </p:nvPr>
        </p:nvGraphicFramePr>
        <p:xfrm>
          <a:off x="1779588" y="2133600"/>
          <a:ext cx="3706812" cy="1295400"/>
        </p:xfrm>
        <a:graphic>
          <a:graphicData uri="http://schemas.openxmlformats.org/presentationml/2006/ole">
            <mc:AlternateContent xmlns:mc="http://schemas.openxmlformats.org/markup-compatibility/2006">
              <mc:Choice xmlns:v="urn:schemas-microsoft-com:vml" Requires="v">
                <p:oleObj spid="_x0000_s197649" name="Equation" r:id="rId6" imgW="3124080" imgH="1180800" progId="Equation.DSMT4">
                  <p:embed/>
                </p:oleObj>
              </mc:Choice>
              <mc:Fallback>
                <p:oleObj name="Equation" r:id="rId6" imgW="3124080" imgH="1180800" progId="Equation.DSMT4">
                  <p:embed/>
                  <p:pic>
                    <p:nvPicPr>
                      <p:cNvPr id="0" name=""/>
                      <p:cNvPicPr>
                        <a:picLocks noChangeAspect="1" noChangeArrowheads="1"/>
                      </p:cNvPicPr>
                      <p:nvPr/>
                    </p:nvPicPr>
                    <p:blipFill>
                      <a:blip r:embed="rId7"/>
                      <a:srcRect/>
                      <a:stretch>
                        <a:fillRect/>
                      </a:stretch>
                    </p:blipFill>
                    <p:spPr bwMode="auto">
                      <a:xfrm>
                        <a:off x="1779588" y="2133600"/>
                        <a:ext cx="370681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201905207"/>
              </p:ext>
            </p:extLst>
          </p:nvPr>
        </p:nvGraphicFramePr>
        <p:xfrm>
          <a:off x="3048000" y="3676650"/>
          <a:ext cx="1868488" cy="361950"/>
        </p:xfrm>
        <a:graphic>
          <a:graphicData uri="http://schemas.openxmlformats.org/presentationml/2006/ole">
            <mc:AlternateContent xmlns:mc="http://schemas.openxmlformats.org/markup-compatibility/2006">
              <mc:Choice xmlns:v="urn:schemas-microsoft-com:vml" Requires="v">
                <p:oleObj spid="_x0000_s197650" name="Equation" r:id="rId8" imgW="1574640" imgH="330120" progId="Equation.DSMT4">
                  <p:embed/>
                </p:oleObj>
              </mc:Choice>
              <mc:Fallback>
                <p:oleObj name="Equation" r:id="rId8" imgW="1574640" imgH="330120" progId="Equation.DSMT4">
                  <p:embed/>
                  <p:pic>
                    <p:nvPicPr>
                      <p:cNvPr id="0" name=""/>
                      <p:cNvPicPr>
                        <a:picLocks noChangeAspect="1" noChangeArrowheads="1"/>
                      </p:cNvPicPr>
                      <p:nvPr/>
                    </p:nvPicPr>
                    <p:blipFill>
                      <a:blip r:embed="rId9"/>
                      <a:srcRect/>
                      <a:stretch>
                        <a:fillRect/>
                      </a:stretch>
                    </p:blipFill>
                    <p:spPr bwMode="auto">
                      <a:xfrm>
                        <a:off x="3048000" y="3676650"/>
                        <a:ext cx="1868488"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282770078"/>
              </p:ext>
            </p:extLst>
          </p:nvPr>
        </p:nvGraphicFramePr>
        <p:xfrm>
          <a:off x="2971800" y="3124200"/>
          <a:ext cx="2741613" cy="361950"/>
        </p:xfrm>
        <a:graphic>
          <a:graphicData uri="http://schemas.openxmlformats.org/presentationml/2006/ole">
            <mc:AlternateContent xmlns:mc="http://schemas.openxmlformats.org/markup-compatibility/2006">
              <mc:Choice xmlns:v="urn:schemas-microsoft-com:vml" Requires="v">
                <p:oleObj spid="_x0000_s197651" name="Equation" r:id="rId10" imgW="2311200" imgH="330120" progId="Equation.DSMT4">
                  <p:embed/>
                </p:oleObj>
              </mc:Choice>
              <mc:Fallback>
                <p:oleObj name="Equation" r:id="rId10" imgW="2311200" imgH="330120" progId="Equation.DSMT4">
                  <p:embed/>
                  <p:pic>
                    <p:nvPicPr>
                      <p:cNvPr id="0" name=""/>
                      <p:cNvPicPr>
                        <a:picLocks noChangeAspect="1" noChangeArrowheads="1"/>
                      </p:cNvPicPr>
                      <p:nvPr/>
                    </p:nvPicPr>
                    <p:blipFill>
                      <a:blip r:embed="rId11"/>
                      <a:srcRect/>
                      <a:stretch>
                        <a:fillRect/>
                      </a:stretch>
                    </p:blipFill>
                    <p:spPr bwMode="auto">
                      <a:xfrm>
                        <a:off x="2971800" y="3124200"/>
                        <a:ext cx="2741613"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445752326"/>
      </p:ext>
    </p:extLst>
  </p:cSld>
  <p:clrMapOvr>
    <a:masterClrMapping/>
  </p:clrMapOvr>
  <mc:AlternateContent xmlns:mc="http://schemas.openxmlformats.org/markup-compatibility/2006">
    <mc:Choice xmlns:p14="http://schemas.microsoft.com/office/powerpoint/2010/main" Requires="p14">
      <p:transition spd="slow" p14:dur="2000" advTm="36392"/>
    </mc:Choice>
    <mc:Fallback>
      <p:transition spd="slow" advTm="36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Norms of vectors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Why the “2-norm”?</a:t>
            </a:r>
          </a:p>
          <a:p>
            <a:pPr lvl="1"/>
            <a:r>
              <a:rPr lang="en-US" dirty="0" smtClean="0"/>
              <a:t>The “2” refers to each entry being raised to the power 2</a:t>
            </a:r>
          </a:p>
          <a:p>
            <a:pPr lvl="1"/>
            <a:endParaRPr lang="en-US" dirty="0"/>
          </a:p>
          <a:p>
            <a:r>
              <a:rPr lang="en-US" dirty="0" smtClean="0"/>
              <a:t>Most of our examples have been with 3-dimensional vectors</a:t>
            </a:r>
          </a:p>
          <a:p>
            <a:pPr lvl="1"/>
            <a:r>
              <a:rPr lang="en-US" dirty="0" smtClean="0"/>
              <a:t>Nothing restricts this to 2 or 3 dimensions:</a:t>
            </a:r>
          </a:p>
          <a:p>
            <a:pPr lvl="1"/>
            <a:endParaRPr lang="en-US" dirty="0" smtClean="0"/>
          </a:p>
        </p:txBody>
      </p:sp>
      <p:sp>
        <p:nvSpPr>
          <p:cNvPr id="4" name="Footer Placeholder 3"/>
          <p:cNvSpPr>
            <a:spLocks noGrp="1"/>
          </p:cNvSpPr>
          <p:nvPr>
            <p:ph type="ftr" sz="quarter" idx="11"/>
          </p:nvPr>
        </p:nvSpPr>
        <p:spPr/>
        <p:txBody>
          <a:bodyPr/>
          <a:lstStyle/>
          <a:p>
            <a:r>
              <a:rPr lang="en-CA" smtClean="0"/>
              <a:t>Normed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3752423456"/>
              </p:ext>
            </p:extLst>
          </p:nvPr>
        </p:nvGraphicFramePr>
        <p:xfrm>
          <a:off x="1981200" y="3886200"/>
          <a:ext cx="4976813" cy="2132013"/>
        </p:xfrm>
        <a:graphic>
          <a:graphicData uri="http://schemas.openxmlformats.org/presentationml/2006/ole">
            <mc:AlternateContent xmlns:mc="http://schemas.openxmlformats.org/markup-compatibility/2006">
              <mc:Choice xmlns:v="urn:schemas-microsoft-com:vml" Requires="v">
                <p:oleObj spid="_x0000_s198670" name="Equation" r:id="rId6" imgW="4190760" imgH="1942920" progId="Equation.DSMT4">
                  <p:embed/>
                </p:oleObj>
              </mc:Choice>
              <mc:Fallback>
                <p:oleObj name="Equation" r:id="rId6" imgW="4190760" imgH="1942920" progId="Equation.DSMT4">
                  <p:embed/>
                  <p:pic>
                    <p:nvPicPr>
                      <p:cNvPr id="0" name="Object 12"/>
                      <p:cNvPicPr>
                        <a:picLocks noChangeAspect="1" noChangeArrowheads="1"/>
                      </p:cNvPicPr>
                      <p:nvPr/>
                    </p:nvPicPr>
                    <p:blipFill>
                      <a:blip r:embed="rId7"/>
                      <a:srcRect/>
                      <a:stretch>
                        <a:fillRect/>
                      </a:stretch>
                    </p:blipFill>
                    <p:spPr bwMode="auto">
                      <a:xfrm>
                        <a:off x="1981200" y="3886200"/>
                        <a:ext cx="4976813" cy="213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050027439"/>
              </p:ext>
            </p:extLst>
          </p:nvPr>
        </p:nvGraphicFramePr>
        <p:xfrm>
          <a:off x="3200400" y="5257800"/>
          <a:ext cx="1689100" cy="361950"/>
        </p:xfrm>
        <a:graphic>
          <a:graphicData uri="http://schemas.openxmlformats.org/presentationml/2006/ole">
            <mc:AlternateContent xmlns:mc="http://schemas.openxmlformats.org/markup-compatibility/2006">
              <mc:Choice xmlns:v="urn:schemas-microsoft-com:vml" Requires="v">
                <p:oleObj spid="_x0000_s198671" name="Equation" r:id="rId8" imgW="1422360" imgH="330120" progId="Equation.DSMT4">
                  <p:embed/>
                </p:oleObj>
              </mc:Choice>
              <mc:Fallback>
                <p:oleObj name="Equation" r:id="rId8" imgW="1422360" imgH="330120" progId="Equation.DSMT4">
                  <p:embed/>
                  <p:pic>
                    <p:nvPicPr>
                      <p:cNvPr id="0" name=""/>
                      <p:cNvPicPr>
                        <a:picLocks noChangeAspect="1" noChangeArrowheads="1"/>
                      </p:cNvPicPr>
                      <p:nvPr/>
                    </p:nvPicPr>
                    <p:blipFill>
                      <a:blip r:embed="rId9"/>
                      <a:srcRect/>
                      <a:stretch>
                        <a:fillRect/>
                      </a:stretch>
                    </p:blipFill>
                    <p:spPr bwMode="auto">
                      <a:xfrm>
                        <a:off x="3200400" y="5257800"/>
                        <a:ext cx="16891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570255153"/>
      </p:ext>
    </p:extLst>
  </p:cSld>
  <p:clrMapOvr>
    <a:masterClrMapping/>
  </p:clrMapOvr>
  <mc:AlternateContent xmlns:mc="http://schemas.openxmlformats.org/markup-compatibility/2006">
    <mc:Choice xmlns:p14="http://schemas.microsoft.com/office/powerpoint/2010/main" Requires="p14">
      <p:transition spd="slow" p14:dur="2000" advTm="40818"/>
    </mc:Choice>
    <mc:Fallback>
      <p:transition spd="slow" advTm="40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Distance</a:t>
            </a:r>
            <a:endParaRPr lang="en-CA" dirty="0"/>
          </a:p>
        </p:txBody>
      </p:sp>
      <p:sp>
        <p:nvSpPr>
          <p:cNvPr id="3" name="Content Placeholder 2"/>
          <p:cNvSpPr>
            <a:spLocks noGrp="1"/>
          </p:cNvSpPr>
          <p:nvPr>
            <p:ph idx="1"/>
          </p:nvPr>
        </p:nvSpPr>
        <p:spPr/>
        <p:txBody>
          <a:bodyPr/>
          <a:lstStyle/>
          <a:p>
            <a:r>
              <a:rPr lang="en-US" dirty="0" smtClean="0"/>
              <a:t>We will define the distance between two vectors </a:t>
            </a:r>
            <a:r>
              <a:rPr lang="en-US" b="1" dirty="0" smtClean="0"/>
              <a:t>u</a:t>
            </a:r>
            <a:r>
              <a:rPr lang="en-US" dirty="0" smtClean="0"/>
              <a:t> and </a:t>
            </a:r>
            <a:r>
              <a:rPr lang="en-US" b="1" dirty="0" smtClean="0"/>
              <a:t>v</a:t>
            </a:r>
            <a:r>
              <a:rPr lang="en-US" dirty="0" smtClean="0"/>
              <a:t> as</a:t>
            </a:r>
            <a:endParaRPr lang="en-CA" dirty="0"/>
          </a:p>
        </p:txBody>
      </p:sp>
      <p:sp>
        <p:nvSpPr>
          <p:cNvPr id="4" name="Footer Placeholder 3"/>
          <p:cNvSpPr>
            <a:spLocks noGrp="1"/>
          </p:cNvSpPr>
          <p:nvPr>
            <p:ph type="ftr" sz="quarter" idx="11"/>
          </p:nvPr>
        </p:nvSpPr>
        <p:spPr/>
        <p:txBody>
          <a:bodyPr/>
          <a:lstStyle/>
          <a:p>
            <a:r>
              <a:rPr lang="en-CA" smtClean="0"/>
              <a:t>Normed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7</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2041561434"/>
              </p:ext>
            </p:extLst>
          </p:nvPr>
        </p:nvGraphicFramePr>
        <p:xfrm>
          <a:off x="3376613" y="2057400"/>
          <a:ext cx="2382837" cy="417513"/>
        </p:xfrm>
        <a:graphic>
          <a:graphicData uri="http://schemas.openxmlformats.org/presentationml/2006/ole">
            <mc:AlternateContent xmlns:mc="http://schemas.openxmlformats.org/markup-compatibility/2006">
              <mc:Choice xmlns:v="urn:schemas-microsoft-com:vml" Requires="v">
                <p:oleObj spid="_x0000_s203785" name="Equation" r:id="rId5" imgW="2006280" imgH="380880" progId="Equation.DSMT4">
                  <p:embed/>
                </p:oleObj>
              </mc:Choice>
              <mc:Fallback>
                <p:oleObj name="Equation" r:id="rId5" imgW="2006280" imgH="380880" progId="Equation.DSMT4">
                  <p:embed/>
                  <p:pic>
                    <p:nvPicPr>
                      <p:cNvPr id="0" name="Object 6"/>
                      <p:cNvPicPr>
                        <a:picLocks noChangeAspect="1" noChangeArrowheads="1"/>
                      </p:cNvPicPr>
                      <p:nvPr/>
                    </p:nvPicPr>
                    <p:blipFill>
                      <a:blip r:embed="rId6"/>
                      <a:srcRect/>
                      <a:stretch>
                        <a:fillRect/>
                      </a:stretch>
                    </p:blipFill>
                    <p:spPr bwMode="auto">
                      <a:xfrm>
                        <a:off x="3376613" y="2057400"/>
                        <a:ext cx="2382837"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39382633"/>
      </p:ext>
    </p:extLst>
  </p:cSld>
  <p:clrMapOvr>
    <a:masterClrMapping/>
  </p:clrMapOvr>
  <mc:AlternateContent xmlns:mc="http://schemas.openxmlformats.org/markup-compatibility/2006">
    <mc:Choice xmlns:p14="http://schemas.microsoft.com/office/powerpoint/2010/main" Requires="p14">
      <p:transition spd="slow" p14:dur="2000" advTm="29421"/>
    </mc:Choice>
    <mc:Fallback>
      <p:transition spd="slow" advTm="29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Properties of norms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What are the useful properties of 2-norms?</a:t>
            </a:r>
          </a:p>
          <a:p>
            <a:pPr lvl="1"/>
            <a:r>
              <a:rPr lang="en-US" dirty="0" smtClean="0"/>
              <a:t>First,</a:t>
            </a:r>
            <a:endParaRPr lang="en-US" dirty="0"/>
          </a:p>
          <a:p>
            <a:endParaRPr lang="en-US" dirty="0" smtClean="0"/>
          </a:p>
          <a:p>
            <a:endParaRPr lang="en-US" dirty="0"/>
          </a:p>
          <a:p>
            <a:pPr marL="457200" lvl="1" indent="0">
              <a:buNone/>
            </a:pPr>
            <a:r>
              <a:rPr lang="en-US" dirty="0" smtClean="0"/>
              <a:t>	Therefore, </a:t>
            </a:r>
          </a:p>
          <a:p>
            <a:endParaRPr lang="en-US" dirty="0"/>
          </a:p>
          <a:p>
            <a:pPr lvl="1"/>
            <a:r>
              <a:rPr lang="en-US" dirty="0" smtClean="0"/>
              <a:t>Second,                                                  </a:t>
            </a:r>
          </a:p>
          <a:p>
            <a:pPr lvl="1"/>
            <a:endParaRPr lang="en-US" dirty="0"/>
          </a:p>
          <a:p>
            <a:pPr marL="457200" lvl="1" indent="0">
              <a:buNone/>
            </a:pPr>
            <a:r>
              <a:rPr lang="en-US" dirty="0"/>
              <a:t>	</a:t>
            </a:r>
            <a:r>
              <a:rPr lang="en-US" dirty="0" smtClean="0"/>
              <a:t>and if </a:t>
            </a:r>
            <a:r>
              <a:rPr lang="en-US" b="1" dirty="0" smtClean="0">
                <a:latin typeface="Times New Roman" panose="02020603050405020304" pitchFamily="18" charset="0"/>
                <a:ea typeface="Tahoma" panose="020B0604030504040204" pitchFamily="34" charset="0"/>
              </a:rPr>
              <a:t>u</a:t>
            </a:r>
            <a:r>
              <a:rPr lang="en-US" dirty="0">
                <a:latin typeface="Times New Roman" panose="02020603050405020304" pitchFamily="18" charset="0"/>
                <a:ea typeface="Tahoma" panose="020B0604030504040204" pitchFamily="34" charset="0"/>
              </a:rPr>
              <a:t> </a:t>
            </a:r>
            <a:r>
              <a:rPr lang="en-US" dirty="0" smtClean="0">
                <a:latin typeface="Times New Roman" panose="02020603050405020304" pitchFamily="18" charset="0"/>
                <a:ea typeface="Tahoma" panose="020B0604030504040204" pitchFamily="34" charset="0"/>
              </a:rPr>
              <a:t>≠ </a:t>
            </a:r>
            <a:r>
              <a:rPr lang="en-US" b="1" dirty="0" smtClean="0">
                <a:latin typeface="Times New Roman" panose="02020603050405020304" pitchFamily="18" charset="0"/>
                <a:ea typeface="Tahoma" panose="020B0604030504040204" pitchFamily="34" charset="0"/>
              </a:rPr>
              <a:t>0</a:t>
            </a:r>
            <a:r>
              <a:rPr lang="en-US" dirty="0" smtClean="0"/>
              <a:t>, then </a:t>
            </a:r>
            <a:r>
              <a:rPr lang="en-US" i="1" dirty="0" smtClean="0">
                <a:latin typeface="Times New Roman" panose="02020603050405020304" pitchFamily="18" charset="0"/>
              </a:rPr>
              <a:t>u</a:t>
            </a:r>
            <a:r>
              <a:rPr lang="en-US" i="1" baseline="-25000" dirty="0">
                <a:latin typeface="Times New Roman" panose="02020603050405020304" pitchFamily="18" charset="0"/>
              </a:rPr>
              <a:t>ℓ</a:t>
            </a:r>
            <a:r>
              <a:rPr lang="en-US" dirty="0" smtClean="0">
                <a:latin typeface="Times New Roman" panose="02020603050405020304" pitchFamily="18" charset="0"/>
              </a:rPr>
              <a:t> </a:t>
            </a:r>
            <a:r>
              <a:rPr lang="en-US" dirty="0">
                <a:latin typeface="Times New Roman" panose="02020603050405020304" pitchFamily="18" charset="0"/>
              </a:rPr>
              <a:t>≠ </a:t>
            </a:r>
            <a:r>
              <a:rPr lang="en-US" dirty="0" smtClean="0">
                <a:latin typeface="Times New Roman" panose="02020603050405020304" pitchFamily="18" charset="0"/>
              </a:rPr>
              <a:t>0 </a:t>
            </a:r>
            <a:r>
              <a:rPr lang="en-US" dirty="0" smtClean="0"/>
              <a:t>for some</a:t>
            </a:r>
            <a:r>
              <a:rPr lang="en-US" i="1" dirty="0" smtClean="0">
                <a:latin typeface="Times New Roman" panose="02020603050405020304" pitchFamily="18" charset="0"/>
              </a:rPr>
              <a:t> </a:t>
            </a:r>
            <a:r>
              <a:rPr lang="en-CA" i="1" dirty="0">
                <a:latin typeface="Times New Roman" panose="02020603050405020304" pitchFamily="18" charset="0"/>
              </a:rPr>
              <a:t>ℓ</a:t>
            </a:r>
            <a:r>
              <a:rPr lang="en-US" dirty="0" smtClean="0"/>
              <a:t>, so</a:t>
            </a:r>
          </a:p>
          <a:p>
            <a:endParaRPr lang="en-US" dirty="0" smtClean="0"/>
          </a:p>
          <a:p>
            <a:pPr marL="0" indent="0">
              <a:buNone/>
            </a:pPr>
            <a:endParaRPr lang="en-US" dirty="0" smtClean="0"/>
          </a:p>
          <a:p>
            <a:pPr marL="0" indent="0">
              <a:buNone/>
            </a:pPr>
            <a:r>
              <a:rPr lang="en-US" dirty="0" smtClean="0"/>
              <a:t>	Therefore,                  and                  if and only if </a:t>
            </a:r>
            <a:r>
              <a:rPr lang="en-US" b="1" dirty="0" smtClean="0">
                <a:latin typeface="Times New Roman" panose="02020603050405020304" pitchFamily="18" charset="0"/>
              </a:rPr>
              <a:t>u </a:t>
            </a:r>
            <a:r>
              <a:rPr lang="en-US" dirty="0" smtClean="0">
                <a:latin typeface="Times New Roman" panose="02020603050405020304" pitchFamily="18" charset="0"/>
              </a:rPr>
              <a:t>= </a:t>
            </a:r>
            <a:r>
              <a:rPr lang="en-US" b="1" dirty="0" smtClean="0">
                <a:latin typeface="Times New Roman" panose="02020603050405020304" pitchFamily="18" charset="0"/>
              </a:rPr>
              <a:t>0</a:t>
            </a:r>
            <a:r>
              <a:rPr lang="en-US" dirty="0" smtClean="0"/>
              <a:t>.</a:t>
            </a:r>
          </a:p>
        </p:txBody>
      </p:sp>
      <p:sp>
        <p:nvSpPr>
          <p:cNvPr id="4" name="Footer Placeholder 3"/>
          <p:cNvSpPr>
            <a:spLocks noGrp="1"/>
          </p:cNvSpPr>
          <p:nvPr>
            <p:ph type="ftr" sz="quarter" idx="11"/>
          </p:nvPr>
        </p:nvSpPr>
        <p:spPr/>
        <p:txBody>
          <a:bodyPr/>
          <a:lstStyle/>
          <a:p>
            <a:r>
              <a:rPr lang="en-CA" smtClean="0"/>
              <a:t>Normed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1223682312"/>
              </p:ext>
            </p:extLst>
          </p:nvPr>
        </p:nvGraphicFramePr>
        <p:xfrm>
          <a:off x="2971800" y="2133600"/>
          <a:ext cx="2924175" cy="752475"/>
        </p:xfrm>
        <a:graphic>
          <a:graphicData uri="http://schemas.openxmlformats.org/presentationml/2006/ole">
            <mc:AlternateContent xmlns:mc="http://schemas.openxmlformats.org/markup-compatibility/2006">
              <mc:Choice xmlns:v="urn:schemas-microsoft-com:vml" Requires="v">
                <p:oleObj spid="_x0000_s199736" name="Equation" r:id="rId6" imgW="2463480" imgH="685800" progId="Equation.DSMT4">
                  <p:embed/>
                </p:oleObj>
              </mc:Choice>
              <mc:Fallback>
                <p:oleObj name="Equation" r:id="rId6" imgW="2463480" imgH="685800" progId="Equation.DSMT4">
                  <p:embed/>
                  <p:pic>
                    <p:nvPicPr>
                      <p:cNvPr id="0" name="Object 18"/>
                      <p:cNvPicPr>
                        <a:picLocks noChangeAspect="1" noChangeArrowheads="1"/>
                      </p:cNvPicPr>
                      <p:nvPr/>
                    </p:nvPicPr>
                    <p:blipFill>
                      <a:blip r:embed="rId7"/>
                      <a:srcRect/>
                      <a:stretch>
                        <a:fillRect/>
                      </a:stretch>
                    </p:blipFill>
                    <p:spPr bwMode="auto">
                      <a:xfrm>
                        <a:off x="2971800" y="2133600"/>
                        <a:ext cx="29241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76125516"/>
              </p:ext>
            </p:extLst>
          </p:nvPr>
        </p:nvGraphicFramePr>
        <p:xfrm>
          <a:off x="2276060" y="3836504"/>
          <a:ext cx="2773362" cy="752475"/>
        </p:xfrm>
        <a:graphic>
          <a:graphicData uri="http://schemas.openxmlformats.org/presentationml/2006/ole">
            <mc:AlternateContent xmlns:mc="http://schemas.openxmlformats.org/markup-compatibility/2006">
              <mc:Choice xmlns:v="urn:schemas-microsoft-com:vml" Requires="v">
                <p:oleObj spid="_x0000_s199737" name="Equation" r:id="rId8" imgW="2336760" imgH="685800" progId="Equation.DSMT4">
                  <p:embed/>
                </p:oleObj>
              </mc:Choice>
              <mc:Fallback>
                <p:oleObj name="Equation" r:id="rId8" imgW="2336760" imgH="685800" progId="Equation.DSMT4">
                  <p:embed/>
                  <p:pic>
                    <p:nvPicPr>
                      <p:cNvPr id="0" name=""/>
                      <p:cNvPicPr>
                        <a:picLocks noChangeAspect="1" noChangeArrowheads="1"/>
                      </p:cNvPicPr>
                      <p:nvPr/>
                    </p:nvPicPr>
                    <p:blipFill>
                      <a:blip r:embed="rId9"/>
                      <a:srcRect/>
                      <a:stretch>
                        <a:fillRect/>
                      </a:stretch>
                    </p:blipFill>
                    <p:spPr bwMode="auto">
                      <a:xfrm>
                        <a:off x="2276060" y="3836504"/>
                        <a:ext cx="2773362"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378012632"/>
              </p:ext>
            </p:extLst>
          </p:nvPr>
        </p:nvGraphicFramePr>
        <p:xfrm>
          <a:off x="2776538" y="3200400"/>
          <a:ext cx="1643062" cy="446088"/>
        </p:xfrm>
        <a:graphic>
          <a:graphicData uri="http://schemas.openxmlformats.org/presentationml/2006/ole">
            <mc:AlternateContent xmlns:mc="http://schemas.openxmlformats.org/markup-compatibility/2006">
              <mc:Choice xmlns:v="urn:schemas-microsoft-com:vml" Requires="v">
                <p:oleObj spid="_x0000_s199738" name="Equation" r:id="rId10" imgW="1384200" imgH="406080" progId="Equation.DSMT4">
                  <p:embed/>
                </p:oleObj>
              </mc:Choice>
              <mc:Fallback>
                <p:oleObj name="Equation" r:id="rId10" imgW="1384200" imgH="406080" progId="Equation.DSMT4">
                  <p:embed/>
                  <p:pic>
                    <p:nvPicPr>
                      <p:cNvPr id="0" name=""/>
                      <p:cNvPicPr>
                        <a:picLocks noChangeAspect="1" noChangeArrowheads="1"/>
                      </p:cNvPicPr>
                      <p:nvPr/>
                    </p:nvPicPr>
                    <p:blipFill>
                      <a:blip r:embed="rId11"/>
                      <a:srcRect/>
                      <a:stretch>
                        <a:fillRect/>
                      </a:stretch>
                    </p:blipFill>
                    <p:spPr bwMode="auto">
                      <a:xfrm>
                        <a:off x="2776538" y="3200400"/>
                        <a:ext cx="1643062"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859266923"/>
              </p:ext>
            </p:extLst>
          </p:nvPr>
        </p:nvGraphicFramePr>
        <p:xfrm>
          <a:off x="3124200" y="5114925"/>
          <a:ext cx="2894013" cy="752475"/>
        </p:xfrm>
        <a:graphic>
          <a:graphicData uri="http://schemas.openxmlformats.org/presentationml/2006/ole">
            <mc:AlternateContent xmlns:mc="http://schemas.openxmlformats.org/markup-compatibility/2006">
              <mc:Choice xmlns:v="urn:schemas-microsoft-com:vml" Requires="v">
                <p:oleObj spid="_x0000_s199739" name="Equation" r:id="rId12" imgW="2438280" imgH="685800" progId="Equation.DSMT4">
                  <p:embed/>
                </p:oleObj>
              </mc:Choice>
              <mc:Fallback>
                <p:oleObj name="Equation" r:id="rId12" imgW="2438280" imgH="685800" progId="Equation.DSMT4">
                  <p:embed/>
                  <p:pic>
                    <p:nvPicPr>
                      <p:cNvPr id="0" name=""/>
                      <p:cNvPicPr>
                        <a:picLocks noChangeAspect="1" noChangeArrowheads="1"/>
                      </p:cNvPicPr>
                      <p:nvPr/>
                    </p:nvPicPr>
                    <p:blipFill>
                      <a:blip r:embed="rId13"/>
                      <a:srcRect/>
                      <a:stretch>
                        <a:fillRect/>
                      </a:stretch>
                    </p:blipFill>
                    <p:spPr bwMode="auto">
                      <a:xfrm>
                        <a:off x="3124200" y="5114925"/>
                        <a:ext cx="2894013"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135542417"/>
              </p:ext>
            </p:extLst>
          </p:nvPr>
        </p:nvGraphicFramePr>
        <p:xfrm>
          <a:off x="2819400" y="5993296"/>
          <a:ext cx="963613" cy="403225"/>
        </p:xfrm>
        <a:graphic>
          <a:graphicData uri="http://schemas.openxmlformats.org/presentationml/2006/ole">
            <mc:AlternateContent xmlns:mc="http://schemas.openxmlformats.org/markup-compatibility/2006">
              <mc:Choice xmlns:v="urn:schemas-microsoft-com:vml" Requires="v">
                <p:oleObj spid="_x0000_s199740" name="Equation" r:id="rId14" imgW="812520" imgH="368280" progId="Equation.DSMT4">
                  <p:embed/>
                </p:oleObj>
              </mc:Choice>
              <mc:Fallback>
                <p:oleObj name="Equation" r:id="rId14" imgW="812520" imgH="368280" progId="Equation.DSMT4">
                  <p:embed/>
                  <p:pic>
                    <p:nvPicPr>
                      <p:cNvPr id="0" name=""/>
                      <p:cNvPicPr>
                        <a:picLocks noChangeAspect="1" noChangeArrowheads="1"/>
                      </p:cNvPicPr>
                      <p:nvPr/>
                    </p:nvPicPr>
                    <p:blipFill>
                      <a:blip r:embed="rId15"/>
                      <a:srcRect/>
                      <a:stretch>
                        <a:fillRect/>
                      </a:stretch>
                    </p:blipFill>
                    <p:spPr bwMode="auto">
                      <a:xfrm>
                        <a:off x="2819400" y="5993296"/>
                        <a:ext cx="963613"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528486801"/>
              </p:ext>
            </p:extLst>
          </p:nvPr>
        </p:nvGraphicFramePr>
        <p:xfrm>
          <a:off x="4343400" y="5996608"/>
          <a:ext cx="963613" cy="403225"/>
        </p:xfrm>
        <a:graphic>
          <a:graphicData uri="http://schemas.openxmlformats.org/presentationml/2006/ole">
            <mc:AlternateContent xmlns:mc="http://schemas.openxmlformats.org/markup-compatibility/2006">
              <mc:Choice xmlns:v="urn:schemas-microsoft-com:vml" Requires="v">
                <p:oleObj spid="_x0000_s199741" name="Equation" r:id="rId16" imgW="812520" imgH="368280" progId="Equation.DSMT4">
                  <p:embed/>
                </p:oleObj>
              </mc:Choice>
              <mc:Fallback>
                <p:oleObj name="Equation" r:id="rId16" imgW="812520" imgH="368280" progId="Equation.DSMT4">
                  <p:embed/>
                  <p:pic>
                    <p:nvPicPr>
                      <p:cNvPr id="0" name=""/>
                      <p:cNvPicPr>
                        <a:picLocks noChangeAspect="1" noChangeArrowheads="1"/>
                      </p:cNvPicPr>
                      <p:nvPr/>
                    </p:nvPicPr>
                    <p:blipFill>
                      <a:blip r:embed="rId17"/>
                      <a:srcRect/>
                      <a:stretch>
                        <a:fillRect/>
                      </a:stretch>
                    </p:blipFill>
                    <p:spPr bwMode="auto">
                      <a:xfrm>
                        <a:off x="4343400" y="5996608"/>
                        <a:ext cx="963613"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422888381"/>
      </p:ext>
    </p:extLst>
  </p:cSld>
  <p:clrMapOvr>
    <a:masterClrMapping/>
  </p:clrMapOvr>
  <mc:AlternateContent xmlns:mc="http://schemas.openxmlformats.org/markup-compatibility/2006">
    <mc:Choice xmlns:p14="http://schemas.microsoft.com/office/powerpoint/2010/main" Requires="p14">
      <p:transition spd="slow" p14:dur="2000" advTm="117982"/>
    </mc:Choice>
    <mc:Fallback>
      <p:transition spd="slow" advTm="117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Properties of norms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What are the useful properties of 2-norms?</a:t>
            </a:r>
          </a:p>
          <a:p>
            <a:pPr lvl="1"/>
            <a:r>
              <a:rPr lang="en-US" dirty="0" smtClean="0"/>
              <a:t>Third,</a:t>
            </a:r>
          </a:p>
          <a:p>
            <a:pPr lvl="1"/>
            <a:endParaRPr lang="en-US" dirty="0"/>
          </a:p>
          <a:p>
            <a:pPr lvl="1"/>
            <a:endParaRPr lang="en-US" dirty="0" smtClean="0"/>
          </a:p>
          <a:p>
            <a:pPr lvl="1"/>
            <a:endParaRPr lang="en-US" dirty="0"/>
          </a:p>
          <a:p>
            <a:pPr lvl="1"/>
            <a:endParaRPr lang="en-US" dirty="0" smtClean="0"/>
          </a:p>
          <a:p>
            <a:pPr lvl="1"/>
            <a:endParaRPr lang="en-US" dirty="0"/>
          </a:p>
          <a:p>
            <a:pPr marL="457200" lvl="1" indent="0">
              <a:buNone/>
            </a:pPr>
            <a:endParaRPr lang="en-US" dirty="0" smtClean="0"/>
          </a:p>
          <a:p>
            <a:pPr marL="457200" lvl="1" indent="0">
              <a:buNone/>
            </a:pPr>
            <a:r>
              <a:rPr lang="en-US" dirty="0" smtClean="0"/>
              <a:t>	Thus, </a:t>
            </a:r>
            <a:endParaRPr lang="en-US" dirty="0"/>
          </a:p>
          <a:p>
            <a:endParaRPr lang="en-US" dirty="0" smtClean="0"/>
          </a:p>
          <a:p>
            <a:endParaRPr lang="en-US" dirty="0"/>
          </a:p>
          <a:p>
            <a:pPr marL="457200" lvl="1" indent="0">
              <a:buNone/>
            </a:pPr>
            <a:r>
              <a:rPr lang="en-US" dirty="0" smtClean="0"/>
              <a:t>	</a:t>
            </a:r>
          </a:p>
        </p:txBody>
      </p:sp>
      <p:sp>
        <p:nvSpPr>
          <p:cNvPr id="4" name="Footer Placeholder 3"/>
          <p:cNvSpPr>
            <a:spLocks noGrp="1"/>
          </p:cNvSpPr>
          <p:nvPr>
            <p:ph type="ftr" sz="quarter" idx="11"/>
          </p:nvPr>
        </p:nvSpPr>
        <p:spPr/>
        <p:txBody>
          <a:bodyPr/>
          <a:lstStyle/>
          <a:p>
            <a:r>
              <a:rPr lang="en-CA" smtClean="0"/>
              <a:t>Normed vector spaces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9</a:t>
            </a:fld>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831123977"/>
              </p:ext>
            </p:extLst>
          </p:nvPr>
        </p:nvGraphicFramePr>
        <p:xfrm>
          <a:off x="3394075" y="2133600"/>
          <a:ext cx="2079625" cy="752475"/>
        </p:xfrm>
        <a:graphic>
          <a:graphicData uri="http://schemas.openxmlformats.org/presentationml/2006/ole">
            <mc:AlternateContent xmlns:mc="http://schemas.openxmlformats.org/markup-compatibility/2006">
              <mc:Choice xmlns:v="urn:schemas-microsoft-com:vml" Requires="v">
                <p:oleObj spid="_x0000_s201765" name="Equation" r:id="rId6" imgW="1752480" imgH="685800" progId="Equation.DSMT4">
                  <p:embed/>
                </p:oleObj>
              </mc:Choice>
              <mc:Fallback>
                <p:oleObj name="Equation" r:id="rId6" imgW="1752480" imgH="685800" progId="Equation.DSMT4">
                  <p:embed/>
                  <p:pic>
                    <p:nvPicPr>
                      <p:cNvPr id="0" name=""/>
                      <p:cNvPicPr>
                        <a:picLocks noChangeAspect="1" noChangeArrowheads="1"/>
                      </p:cNvPicPr>
                      <p:nvPr/>
                    </p:nvPicPr>
                    <p:blipFill>
                      <a:blip r:embed="rId7"/>
                      <a:srcRect/>
                      <a:stretch>
                        <a:fillRect/>
                      </a:stretch>
                    </p:blipFill>
                    <p:spPr bwMode="auto">
                      <a:xfrm>
                        <a:off x="3394075" y="2133600"/>
                        <a:ext cx="207962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510598342"/>
              </p:ext>
            </p:extLst>
          </p:nvPr>
        </p:nvGraphicFramePr>
        <p:xfrm>
          <a:off x="4114800" y="2819400"/>
          <a:ext cx="1346200" cy="685800"/>
        </p:xfrm>
        <a:graphic>
          <a:graphicData uri="http://schemas.openxmlformats.org/presentationml/2006/ole">
            <mc:AlternateContent xmlns:mc="http://schemas.openxmlformats.org/markup-compatibility/2006">
              <mc:Choice xmlns:v="urn:schemas-microsoft-com:vml" Requires="v">
                <p:oleObj spid="_x0000_s201766" name="Equation" r:id="rId8" imgW="1346040" imgH="685800" progId="Equation.DSMT4">
                  <p:embed/>
                </p:oleObj>
              </mc:Choice>
              <mc:Fallback>
                <p:oleObj name="Equation" r:id="rId8" imgW="1346040" imgH="685800" progId="Equation.DSMT4">
                  <p:embed/>
                  <p:pic>
                    <p:nvPicPr>
                      <p:cNvPr id="0" name=""/>
                      <p:cNvPicPr/>
                      <p:nvPr/>
                    </p:nvPicPr>
                    <p:blipFill>
                      <a:blip r:embed="rId9"/>
                      <a:stretch>
                        <a:fillRect/>
                      </a:stretch>
                    </p:blipFill>
                    <p:spPr>
                      <a:xfrm>
                        <a:off x="4114800" y="2819400"/>
                        <a:ext cx="1346200" cy="68580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021115214"/>
              </p:ext>
            </p:extLst>
          </p:nvPr>
        </p:nvGraphicFramePr>
        <p:xfrm>
          <a:off x="4140200" y="3581400"/>
          <a:ext cx="1346200" cy="685800"/>
        </p:xfrm>
        <a:graphic>
          <a:graphicData uri="http://schemas.openxmlformats.org/presentationml/2006/ole">
            <mc:AlternateContent xmlns:mc="http://schemas.openxmlformats.org/markup-compatibility/2006">
              <mc:Choice xmlns:v="urn:schemas-microsoft-com:vml" Requires="v">
                <p:oleObj spid="_x0000_s201767" name="Equation" r:id="rId10" imgW="1346040" imgH="685800" progId="Equation.DSMT4">
                  <p:embed/>
                </p:oleObj>
              </mc:Choice>
              <mc:Fallback>
                <p:oleObj name="Equation" r:id="rId10" imgW="1346040" imgH="685800" progId="Equation.DSMT4">
                  <p:embed/>
                  <p:pic>
                    <p:nvPicPr>
                      <p:cNvPr id="0" name=""/>
                      <p:cNvPicPr/>
                      <p:nvPr/>
                    </p:nvPicPr>
                    <p:blipFill>
                      <a:blip r:embed="rId11"/>
                      <a:stretch>
                        <a:fillRect/>
                      </a:stretch>
                    </p:blipFill>
                    <p:spPr>
                      <a:xfrm>
                        <a:off x="4140200" y="3581400"/>
                        <a:ext cx="1346200" cy="685800"/>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695319374"/>
              </p:ext>
            </p:extLst>
          </p:nvPr>
        </p:nvGraphicFramePr>
        <p:xfrm>
          <a:off x="2209800" y="4750154"/>
          <a:ext cx="1793875" cy="404812"/>
        </p:xfrm>
        <a:graphic>
          <a:graphicData uri="http://schemas.openxmlformats.org/presentationml/2006/ole">
            <mc:AlternateContent xmlns:mc="http://schemas.openxmlformats.org/markup-compatibility/2006">
              <mc:Choice xmlns:v="urn:schemas-microsoft-com:vml" Requires="v">
                <p:oleObj spid="_x0000_s201768" name="Equation" r:id="rId12" imgW="1511280" imgH="368280" progId="Equation.DSMT4">
                  <p:embed/>
                </p:oleObj>
              </mc:Choice>
              <mc:Fallback>
                <p:oleObj name="Equation" r:id="rId12" imgW="1511280" imgH="368280" progId="Equation.DSMT4">
                  <p:embed/>
                  <p:pic>
                    <p:nvPicPr>
                      <p:cNvPr id="0" name=""/>
                      <p:cNvPicPr>
                        <a:picLocks noChangeAspect="1" noChangeArrowheads="1"/>
                      </p:cNvPicPr>
                      <p:nvPr/>
                    </p:nvPicPr>
                    <p:blipFill>
                      <a:blip r:embed="rId13"/>
                      <a:srcRect/>
                      <a:stretch>
                        <a:fillRect/>
                      </a:stretch>
                    </p:blipFill>
                    <p:spPr bwMode="auto">
                      <a:xfrm>
                        <a:off x="2209800" y="4750154"/>
                        <a:ext cx="179387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279900049"/>
              </p:ext>
            </p:extLst>
          </p:nvPr>
        </p:nvGraphicFramePr>
        <p:xfrm>
          <a:off x="5715000" y="3693112"/>
          <a:ext cx="990600" cy="419100"/>
        </p:xfrm>
        <a:graphic>
          <a:graphicData uri="http://schemas.openxmlformats.org/presentationml/2006/ole">
            <mc:AlternateContent xmlns:mc="http://schemas.openxmlformats.org/markup-compatibility/2006">
              <mc:Choice xmlns:v="urn:schemas-microsoft-com:vml" Requires="v">
                <p:oleObj spid="_x0000_s201769" name="Equation" r:id="rId14" imgW="990360" imgH="419040" progId="Equation.DSMT4">
                  <p:embed/>
                </p:oleObj>
              </mc:Choice>
              <mc:Fallback>
                <p:oleObj name="Equation" r:id="rId14" imgW="990360" imgH="419040" progId="Equation.DSMT4">
                  <p:embed/>
                  <p:pic>
                    <p:nvPicPr>
                      <p:cNvPr id="0" name=""/>
                      <p:cNvPicPr/>
                      <p:nvPr/>
                    </p:nvPicPr>
                    <p:blipFill>
                      <a:blip r:embed="rId15"/>
                      <a:stretch>
                        <a:fillRect/>
                      </a:stretch>
                    </p:blipFill>
                    <p:spPr>
                      <a:xfrm>
                        <a:off x="5715000" y="3693112"/>
                        <a:ext cx="990600" cy="419100"/>
                      </a:xfrm>
                      <a:prstGeom prst="rect">
                        <a:avLst/>
                      </a:prstGeom>
                    </p:spPr>
                  </p:pic>
                </p:oleObj>
              </mc:Fallback>
            </mc:AlternateContent>
          </a:graphicData>
        </a:graphic>
      </p:graphicFrame>
      <p:pic>
        <p:nvPicPr>
          <p:cNvPr id="12" name="Audio 1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028689637"/>
      </p:ext>
    </p:extLst>
  </p:cSld>
  <p:clrMapOvr>
    <a:masterClrMapping/>
  </p:clrMapOvr>
  <mc:AlternateContent xmlns:mc="http://schemas.openxmlformats.org/markup-compatibility/2006">
    <mc:Choice xmlns:p14="http://schemas.microsoft.com/office/powerpoint/2010/main" Requires="p14">
      <p:transition spd="slow" p14:dur="2000" advTm="106501"/>
    </mc:Choice>
    <mc:Fallback>
      <p:transition spd="slow" advTm="106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2.7|16.2"/>
</p:tagLst>
</file>

<file path=ppt/tags/tag2.xml><?xml version="1.0" encoding="utf-8"?>
<p:tagLst xmlns:a="http://schemas.openxmlformats.org/drawingml/2006/main" xmlns:r="http://schemas.openxmlformats.org/officeDocument/2006/relationships" xmlns:p="http://schemas.openxmlformats.org/presentationml/2006/main">
  <p:tag name="TIMING" val="|5.3|9.1|3.3|3.9|7.6|26.1|3.5"/>
</p:tagLst>
</file>

<file path=ppt/tags/tag3.xml><?xml version="1.0" encoding="utf-8"?>
<p:tagLst xmlns:a="http://schemas.openxmlformats.org/drawingml/2006/main" xmlns:r="http://schemas.openxmlformats.org/officeDocument/2006/relationships" xmlns:p="http://schemas.openxmlformats.org/presentationml/2006/main">
  <p:tag name="TIMING" val="|1.8|13.3|6"/>
</p:tagLst>
</file>

<file path=ppt/tags/tag4.xml><?xml version="1.0" encoding="utf-8"?>
<p:tagLst xmlns:a="http://schemas.openxmlformats.org/drawingml/2006/main" xmlns:r="http://schemas.openxmlformats.org/officeDocument/2006/relationships" xmlns:p="http://schemas.openxmlformats.org/presentationml/2006/main">
  <p:tag name="TIMING" val="|12.7|9.1|12.9"/>
</p:tagLst>
</file>

<file path=ppt/tags/tag5.xml><?xml version="1.0" encoding="utf-8"?>
<p:tagLst xmlns:a="http://schemas.openxmlformats.org/drawingml/2006/main" xmlns:r="http://schemas.openxmlformats.org/officeDocument/2006/relationships" xmlns:p="http://schemas.openxmlformats.org/presentationml/2006/main">
  <p:tag name="TIMING" val="|5.9|21.4|17.3|8.2|11.3|39.4"/>
</p:tagLst>
</file>

<file path=ppt/tags/tag6.xml><?xml version="1.0" encoding="utf-8"?>
<p:tagLst xmlns:a="http://schemas.openxmlformats.org/drawingml/2006/main" xmlns:r="http://schemas.openxmlformats.org/officeDocument/2006/relationships" xmlns:p="http://schemas.openxmlformats.org/presentationml/2006/main">
  <p:tag name="TIMING" val="|2.4|38.5|15|10.9|24.4"/>
</p:tagLst>
</file>

<file path=ppt/tags/tag7.xml><?xml version="1.0" encoding="utf-8"?>
<p:tagLst xmlns:a="http://schemas.openxmlformats.org/drawingml/2006/main" xmlns:r="http://schemas.openxmlformats.org/officeDocument/2006/relationships" xmlns:p="http://schemas.openxmlformats.org/presentationml/2006/main">
  <p:tag name="TIMING" val="|1.4|33.3"/>
</p:tagLst>
</file>

<file path=ppt/tags/tag8.xml><?xml version="1.0" encoding="utf-8"?>
<p:tagLst xmlns:a="http://schemas.openxmlformats.org/drawingml/2006/main" xmlns:r="http://schemas.openxmlformats.org/officeDocument/2006/relationships" xmlns:p="http://schemas.openxmlformats.org/presentationml/2006/main">
  <p:tag name="TIMING" val="|6.1|10.1|8.3"/>
</p:tagLst>
</file>

<file path=ppt/tags/tag9.xml><?xml version="1.0" encoding="utf-8"?>
<p:tagLst xmlns:a="http://schemas.openxmlformats.org/drawingml/2006/main" xmlns:r="http://schemas.openxmlformats.org/officeDocument/2006/relationships" xmlns:p="http://schemas.openxmlformats.org/presentationml/2006/main">
  <p:tag name="TIMING" val="|4.3|6.4|8|24.8|28.6|4.1|8.4|27.6|7.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24870</TotalTime>
  <Words>486</Words>
  <Application>Microsoft Office PowerPoint</Application>
  <PresentationFormat>On-screen Show (4:3)</PresentationFormat>
  <Paragraphs>131</Paragraphs>
  <Slides>17</Slides>
  <Notes>0</Notes>
  <HiddenSlides>0</HiddenSlides>
  <MMClips>17</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17</vt:i4>
      </vt:variant>
    </vt:vector>
  </HeadingPairs>
  <TitlesOfParts>
    <vt:vector size="20" baseType="lpstr">
      <vt:lpstr>Office Theme</vt:lpstr>
      <vt:lpstr>Equation</vt:lpstr>
      <vt:lpstr>MathType 6.0 Equation</vt:lpstr>
      <vt:lpstr>4.1 The 2-norm for finite-dimensional vectors</vt:lpstr>
      <vt:lpstr>Introduction</vt:lpstr>
      <vt:lpstr>Norms of vectors</vt:lpstr>
      <vt:lpstr>Norms of vectors</vt:lpstr>
      <vt:lpstr>Norms of vectors</vt:lpstr>
      <vt:lpstr>Norms of vectors</vt:lpstr>
      <vt:lpstr>Distance</vt:lpstr>
      <vt:lpstr>Properties of norms</vt:lpstr>
      <vt:lpstr>Properties of norms</vt:lpstr>
      <vt:lpstr>Properties of norms</vt:lpstr>
      <vt:lpstr>Properties of norms</vt:lpstr>
      <vt:lpstr>Distance</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491</cp:revision>
  <dcterms:created xsi:type="dcterms:W3CDTF">2020-04-30T19:27:29Z</dcterms:created>
  <dcterms:modified xsi:type="dcterms:W3CDTF">2020-09-29T06:57:37Z</dcterms:modified>
</cp:coreProperties>
</file>